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10287000" cx="18288000"/>
  <p:notesSz cx="6858000" cy="9144000"/>
  <p:embeddedFontLst>
    <p:embeddedFont>
      <p:font typeface="Alice"/>
      <p:regular r:id="rId37"/>
    </p:embeddedFont>
    <p:embeddedFont>
      <p:font typeface="Alegrey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2" roundtripDataSignature="AMtx7mhAfy6H9+T8ZdKA49c4dk6xzVNE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A5DB4B-B572-4E46-8E87-DB654A0ADA53}">
  <a:tblStyle styleId="{87A5DB4B-B572-4E46-8E87-DB654A0ADA5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egreya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Alegreya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Alice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Alegreya-bold.fntdata"/><Relationship Id="rId16" Type="http://schemas.openxmlformats.org/officeDocument/2006/relationships/slide" Target="slides/slide10.xml"/><Relationship Id="rId38" Type="http://schemas.openxmlformats.org/officeDocument/2006/relationships/font" Target="fonts/Alegrey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010e48a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27010e48ab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e857ef1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26e857ef102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e857ef1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26e857ef10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e857ef10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4" name="Google Shape;444;g26e857ef102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e857ef1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26e857ef102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e857ef1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g26e857ef102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6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73.jpg"/><Relationship Id="rId6" Type="http://schemas.openxmlformats.org/officeDocument/2006/relationships/image" Target="../media/image72.jpg"/><Relationship Id="rId7" Type="http://schemas.openxmlformats.org/officeDocument/2006/relationships/image" Target="../media/image10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7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1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96.png"/><Relationship Id="rId6" Type="http://schemas.openxmlformats.org/officeDocument/2006/relationships/image" Target="../media/image9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97.png"/><Relationship Id="rId6" Type="http://schemas.openxmlformats.org/officeDocument/2006/relationships/image" Target="../media/image8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10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9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10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3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402795" y="668821"/>
            <a:ext cx="14993891" cy="3400214"/>
            <a:chOff x="0" y="-38100"/>
            <a:chExt cx="3949008" cy="89553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949008" cy="857430"/>
            </a:xfrm>
            <a:custGeom>
              <a:rect b="b" l="l" r="r" t="t"/>
              <a:pathLst>
                <a:path extrusionOk="0" h="857430" w="3949008">
                  <a:moveTo>
                    <a:pt x="0" y="0"/>
                  </a:moveTo>
                  <a:lnTo>
                    <a:pt x="3949008" y="0"/>
                  </a:lnTo>
                  <a:lnTo>
                    <a:pt x="3949008" y="857430"/>
                  </a:lnTo>
                  <a:lnTo>
                    <a:pt x="0" y="857430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3949008" cy="895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 txBox="1"/>
          <p:nvPr/>
        </p:nvSpPr>
        <p:spPr>
          <a:xfrm>
            <a:off x="1028700" y="1345884"/>
            <a:ext cx="13438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5000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DETECTION OF SLD IN KANNADA VOCABULARY AMONGST UNDERGRADUATE STUDENTS</a:t>
            </a:r>
            <a:endParaRPr b="1" i="0" sz="5000" u="none" cap="none" strike="noStrike">
              <a:solidFill>
                <a:srgbClr val="522D1C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88" name="Google Shape;88;p1"/>
          <p:cNvSpPr/>
          <p:nvPr/>
        </p:nvSpPr>
        <p:spPr>
          <a:xfrm rot="776974">
            <a:off x="-149629" y="5143500"/>
            <a:ext cx="2945823" cy="5143500"/>
          </a:xfrm>
          <a:custGeom>
            <a:rect b="b" l="l" r="r" t="t"/>
            <a:pathLst>
              <a:path extrusionOk="0" h="5143500" w="2945823">
                <a:moveTo>
                  <a:pt x="0" y="0"/>
                </a:moveTo>
                <a:lnTo>
                  <a:pt x="2945823" y="0"/>
                </a:lnTo>
                <a:lnTo>
                  <a:pt x="294582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 rot="8805075">
            <a:off x="13751324" y="-783021"/>
            <a:ext cx="2945823" cy="5143500"/>
          </a:xfrm>
          <a:custGeom>
            <a:rect b="b" l="l" r="r" t="t"/>
            <a:pathLst>
              <a:path extrusionOk="0" h="5143500" w="2945823">
                <a:moveTo>
                  <a:pt x="0" y="0"/>
                </a:moveTo>
                <a:lnTo>
                  <a:pt x="2945823" y="0"/>
                </a:lnTo>
                <a:lnTo>
                  <a:pt x="294582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5536595" y="243294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1" y="0"/>
                </a:lnTo>
                <a:lnTo>
                  <a:pt x="2572841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3413685" y="4352049"/>
            <a:ext cx="1146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i="0" lang="en-US" sz="39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Presented By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Varun Urs M S             1BM20CS182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Vinay Kulkarni            1BM20CS188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Tushar B T                     1BM20CS174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Umang Goel                  1BM20CS176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413685" y="7497352"/>
            <a:ext cx="1146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i="0" lang="en-US" sz="39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Project Guide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Dr. Kavitha Sooda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Professor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B. M. S. College of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t/>
            </a:r>
            <a:endParaRPr b="1" i="0" sz="2499" u="none" cap="none" strike="noStrike">
              <a:solidFill>
                <a:srgbClr val="522D1C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93" name="Google Shape;93;p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3"/>
          <p:cNvGrpSpPr/>
          <p:nvPr/>
        </p:nvGrpSpPr>
        <p:grpSpPr>
          <a:xfrm>
            <a:off x="4186675" y="2038210"/>
            <a:ext cx="9040712" cy="7857488"/>
            <a:chOff x="0" y="-47625"/>
            <a:chExt cx="2381093" cy="2069462"/>
          </a:xfrm>
        </p:grpSpPr>
        <p:sp>
          <p:nvSpPr>
            <p:cNvPr id="243" name="Google Shape;243;p13"/>
            <p:cNvSpPr/>
            <p:nvPr/>
          </p:nvSpPr>
          <p:spPr>
            <a:xfrm>
              <a:off x="0" y="0"/>
              <a:ext cx="2381093" cy="2021837"/>
            </a:xfrm>
            <a:custGeom>
              <a:rect b="b" l="l" r="r" t="t"/>
              <a:pathLst>
                <a:path extrusionOk="0" h="2021837" w="2381093">
                  <a:moveTo>
                    <a:pt x="0" y="0"/>
                  </a:moveTo>
                  <a:lnTo>
                    <a:pt x="2381093" y="0"/>
                  </a:lnTo>
                  <a:lnTo>
                    <a:pt x="2381093" y="2021837"/>
                  </a:lnTo>
                  <a:lnTo>
                    <a:pt x="0" y="2021837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244" name="Google Shape;244;p13"/>
            <p:cNvSpPr txBox="1"/>
            <p:nvPr/>
          </p:nvSpPr>
          <p:spPr>
            <a:xfrm>
              <a:off x="0" y="-47625"/>
              <a:ext cx="2381093" cy="2069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99"/>
                <a:buFont typeface="Arial"/>
                <a:buNone/>
              </a:pPr>
              <a:r>
                <a:rPr b="0" i="0" lang="en-US" sz="2699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Literature Survey -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99"/>
                <a:buFont typeface="Arial"/>
                <a:buNone/>
              </a:pPr>
              <a:r>
                <a:t/>
              </a:r>
              <a:endParaRPr b="0" i="0" sz="26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sp>
        <p:nvSpPr>
          <p:cNvPr id="245" name="Google Shape;245;p13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3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13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13"/>
          <p:cNvSpPr/>
          <p:nvPr/>
        </p:nvSpPr>
        <p:spPr>
          <a:xfrm>
            <a:off x="4262941" y="2369187"/>
            <a:ext cx="8888181" cy="7376359"/>
          </a:xfrm>
          <a:custGeom>
            <a:rect b="b" l="l" r="r" t="t"/>
            <a:pathLst>
              <a:path extrusionOk="0" h="7376359" w="8888181">
                <a:moveTo>
                  <a:pt x="0" y="0"/>
                </a:moveTo>
                <a:lnTo>
                  <a:pt x="8888181" y="0"/>
                </a:lnTo>
                <a:lnTo>
                  <a:pt x="8888181" y="7376359"/>
                </a:lnTo>
                <a:lnTo>
                  <a:pt x="0" y="7376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3"/>
          <p:cNvSpPr txBox="1"/>
          <p:nvPr/>
        </p:nvSpPr>
        <p:spPr>
          <a:xfrm>
            <a:off x="2891922" y="857250"/>
            <a:ext cx="11477688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Literature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3"/>
          <p:cNvSpPr txBox="1"/>
          <p:nvPr/>
        </p:nvSpPr>
        <p:spPr>
          <a:xfrm>
            <a:off x="526852" y="9153525"/>
            <a:ext cx="66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010e48ab9_0_1"/>
          <p:cNvSpPr/>
          <p:nvPr/>
        </p:nvSpPr>
        <p:spPr>
          <a:xfrm rot="-1266572">
            <a:off x="16440701" y="5655912"/>
            <a:ext cx="1922327" cy="4963754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g27010e48ab9_0_1"/>
          <p:cNvSpPr/>
          <p:nvPr/>
        </p:nvSpPr>
        <p:spPr>
          <a:xfrm rot="9421637">
            <a:off x="289030" y="-231263"/>
            <a:ext cx="1477471" cy="3815065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8" name="Google Shape;258;g27010e48ab9_0_1"/>
          <p:cNvGrpSpPr/>
          <p:nvPr/>
        </p:nvGrpSpPr>
        <p:grpSpPr>
          <a:xfrm>
            <a:off x="2753875" y="1359623"/>
            <a:ext cx="11477775" cy="8381865"/>
            <a:chOff x="0" y="-47625"/>
            <a:chExt cx="2894700" cy="1877700"/>
          </a:xfrm>
        </p:grpSpPr>
        <p:sp>
          <p:nvSpPr>
            <p:cNvPr id="259" name="Google Shape;259;g27010e48ab9_0_1"/>
            <p:cNvSpPr/>
            <p:nvPr/>
          </p:nvSpPr>
          <p:spPr>
            <a:xfrm>
              <a:off x="0" y="0"/>
              <a:ext cx="2894698" cy="1830070"/>
            </a:xfrm>
            <a:custGeom>
              <a:rect b="b" l="l" r="r" t="t"/>
              <a:pathLst>
                <a:path extrusionOk="0" h="1830070" w="2894698">
                  <a:moveTo>
                    <a:pt x="0" y="0"/>
                  </a:moveTo>
                  <a:lnTo>
                    <a:pt x="2894698" y="0"/>
                  </a:lnTo>
                  <a:lnTo>
                    <a:pt x="2894698" y="1830070"/>
                  </a:lnTo>
                  <a:lnTo>
                    <a:pt x="0" y="1830070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260" name="Google Shape;260;g27010e48ab9_0_1"/>
            <p:cNvSpPr txBox="1"/>
            <p:nvPr/>
          </p:nvSpPr>
          <p:spPr>
            <a:xfrm>
              <a:off x="0" y="-47625"/>
              <a:ext cx="2894700" cy="18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99"/>
                <a:buFont typeface="Arial"/>
                <a:buNone/>
              </a:pPr>
              <a:r>
                <a:t/>
              </a:r>
              <a:endParaRPr b="0" i="0" sz="26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sp>
        <p:nvSpPr>
          <p:cNvPr id="261" name="Google Shape;261;g27010e48ab9_0_1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g27010e48ab9_0_1"/>
          <p:cNvSpPr txBox="1"/>
          <p:nvPr/>
        </p:nvSpPr>
        <p:spPr>
          <a:xfrm>
            <a:off x="2753817" y="212725"/>
            <a:ext cx="114777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Literature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7010e48ab9_0_1"/>
          <p:cNvSpPr txBox="1"/>
          <p:nvPr/>
        </p:nvSpPr>
        <p:spPr>
          <a:xfrm>
            <a:off x="517203" y="9153525"/>
            <a:ext cx="108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7010e48ab9_0_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65" name="Google Shape;265;g27010e48ab9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213" y="1718325"/>
            <a:ext cx="10414925" cy="78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8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8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8"/>
          <p:cNvSpPr/>
          <p:nvPr/>
        </p:nvSpPr>
        <p:spPr>
          <a:xfrm>
            <a:off x="4637900" y="2097975"/>
            <a:ext cx="9726343" cy="7824496"/>
          </a:xfrm>
          <a:custGeom>
            <a:rect b="b" l="l" r="r" t="t"/>
            <a:pathLst>
              <a:path extrusionOk="0" h="7541683" w="7583893">
                <a:moveTo>
                  <a:pt x="0" y="0"/>
                </a:moveTo>
                <a:lnTo>
                  <a:pt x="7583893" y="0"/>
                </a:lnTo>
                <a:lnTo>
                  <a:pt x="7583893" y="7541682"/>
                </a:lnTo>
                <a:lnTo>
                  <a:pt x="0" y="7541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8"/>
          <p:cNvSpPr txBox="1"/>
          <p:nvPr/>
        </p:nvSpPr>
        <p:spPr>
          <a:xfrm>
            <a:off x="2891922" y="857250"/>
            <a:ext cx="11477688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Literature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 txBox="1"/>
          <p:nvPr/>
        </p:nvSpPr>
        <p:spPr>
          <a:xfrm>
            <a:off x="655502" y="9153525"/>
            <a:ext cx="118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9"/>
          <p:cNvGrpSpPr/>
          <p:nvPr/>
        </p:nvGrpSpPr>
        <p:grpSpPr>
          <a:xfrm>
            <a:off x="3240698" y="2611991"/>
            <a:ext cx="10990807" cy="7129373"/>
            <a:chOff x="0" y="-47625"/>
            <a:chExt cx="2894698" cy="1877695"/>
          </a:xfrm>
        </p:grpSpPr>
        <p:sp>
          <p:nvSpPr>
            <p:cNvPr id="282" name="Google Shape;282;p9"/>
            <p:cNvSpPr/>
            <p:nvPr/>
          </p:nvSpPr>
          <p:spPr>
            <a:xfrm>
              <a:off x="0" y="0"/>
              <a:ext cx="2894698" cy="1830070"/>
            </a:xfrm>
            <a:custGeom>
              <a:rect b="b" l="l" r="r" t="t"/>
              <a:pathLst>
                <a:path extrusionOk="0" h="1830070" w="2894698">
                  <a:moveTo>
                    <a:pt x="0" y="0"/>
                  </a:moveTo>
                  <a:lnTo>
                    <a:pt x="2894698" y="0"/>
                  </a:lnTo>
                  <a:lnTo>
                    <a:pt x="2894698" y="1830070"/>
                  </a:lnTo>
                  <a:lnTo>
                    <a:pt x="0" y="1830070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283" name="Google Shape;283;p9"/>
            <p:cNvSpPr txBox="1"/>
            <p:nvPr/>
          </p:nvSpPr>
          <p:spPr>
            <a:xfrm>
              <a:off x="0" y="-47625"/>
              <a:ext cx="2894698" cy="18776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99"/>
                <a:buFont typeface="Arial"/>
                <a:buNone/>
              </a:pPr>
              <a:r>
                <a:rPr b="0" i="0" lang="en-US" sz="2699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Literature Survey -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99"/>
                <a:buFont typeface="Arial"/>
                <a:buNone/>
              </a:pPr>
              <a:r>
                <a:t/>
              </a:r>
              <a:endParaRPr b="0" i="0" sz="26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sp>
        <p:nvSpPr>
          <p:cNvPr id="284" name="Google Shape;284;p9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9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9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9"/>
          <p:cNvSpPr/>
          <p:nvPr/>
        </p:nvSpPr>
        <p:spPr>
          <a:xfrm>
            <a:off x="3240698" y="2792817"/>
            <a:ext cx="10990807" cy="6864147"/>
          </a:xfrm>
          <a:custGeom>
            <a:rect b="b" l="l" r="r" t="t"/>
            <a:pathLst>
              <a:path extrusionOk="0" h="6864147" w="10990807">
                <a:moveTo>
                  <a:pt x="0" y="0"/>
                </a:moveTo>
                <a:lnTo>
                  <a:pt x="10990807" y="0"/>
                </a:lnTo>
                <a:lnTo>
                  <a:pt x="10990807" y="6864147"/>
                </a:lnTo>
                <a:lnTo>
                  <a:pt x="0" y="6864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9"/>
          <p:cNvSpPr txBox="1"/>
          <p:nvPr/>
        </p:nvSpPr>
        <p:spPr>
          <a:xfrm>
            <a:off x="2891922" y="857250"/>
            <a:ext cx="11477688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Literature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9"/>
          <p:cNvSpPr txBox="1"/>
          <p:nvPr/>
        </p:nvSpPr>
        <p:spPr>
          <a:xfrm>
            <a:off x="700640" y="9153525"/>
            <a:ext cx="936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10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10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10"/>
          <p:cNvSpPr txBox="1"/>
          <p:nvPr/>
        </p:nvSpPr>
        <p:spPr>
          <a:xfrm>
            <a:off x="2753817" y="212725"/>
            <a:ext cx="11477688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Literature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4698371" y="1673225"/>
            <a:ext cx="7588579" cy="8607941"/>
          </a:xfrm>
          <a:custGeom>
            <a:rect b="b" l="l" r="r" t="t"/>
            <a:pathLst>
              <a:path extrusionOk="0" h="8607941" w="7588579">
                <a:moveTo>
                  <a:pt x="0" y="0"/>
                </a:moveTo>
                <a:lnTo>
                  <a:pt x="7588579" y="0"/>
                </a:lnTo>
                <a:lnTo>
                  <a:pt x="7588579" y="8607941"/>
                </a:lnTo>
                <a:lnTo>
                  <a:pt x="0" y="8607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10"/>
          <p:cNvSpPr txBox="1"/>
          <p:nvPr/>
        </p:nvSpPr>
        <p:spPr>
          <a:xfrm>
            <a:off x="188775" y="9153525"/>
            <a:ext cx="1185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0" i="0" lang="en-US" sz="43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4"/>
          <p:cNvGrpSpPr/>
          <p:nvPr/>
        </p:nvGrpSpPr>
        <p:grpSpPr>
          <a:xfrm>
            <a:off x="3240698" y="2611991"/>
            <a:ext cx="10990807" cy="7129373"/>
            <a:chOff x="0" y="-47625"/>
            <a:chExt cx="2894698" cy="1877695"/>
          </a:xfrm>
        </p:grpSpPr>
        <p:sp>
          <p:nvSpPr>
            <p:cNvPr id="307" name="Google Shape;307;p14"/>
            <p:cNvSpPr/>
            <p:nvPr/>
          </p:nvSpPr>
          <p:spPr>
            <a:xfrm>
              <a:off x="0" y="0"/>
              <a:ext cx="2894698" cy="1830070"/>
            </a:xfrm>
            <a:custGeom>
              <a:rect b="b" l="l" r="r" t="t"/>
              <a:pathLst>
                <a:path extrusionOk="0" h="1830070" w="2894698">
                  <a:moveTo>
                    <a:pt x="0" y="0"/>
                  </a:moveTo>
                  <a:lnTo>
                    <a:pt x="2894698" y="0"/>
                  </a:lnTo>
                  <a:lnTo>
                    <a:pt x="2894698" y="1830070"/>
                  </a:lnTo>
                  <a:lnTo>
                    <a:pt x="0" y="1830070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308" name="Google Shape;308;p14"/>
            <p:cNvSpPr txBox="1"/>
            <p:nvPr/>
          </p:nvSpPr>
          <p:spPr>
            <a:xfrm>
              <a:off x="0" y="-47625"/>
              <a:ext cx="2894698" cy="18776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99"/>
                <a:buFont typeface="Arial"/>
                <a:buNone/>
              </a:pPr>
              <a:r>
                <a:rPr b="0" i="0" lang="en-US" sz="2699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Literature Survey -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99"/>
                <a:buFont typeface="Arial"/>
                <a:buNone/>
              </a:pPr>
              <a:r>
                <a:t/>
              </a:r>
              <a:endParaRPr b="0" i="0" sz="26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sp>
        <p:nvSpPr>
          <p:cNvPr id="309" name="Google Shape;309;p14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14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14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14"/>
          <p:cNvSpPr/>
          <p:nvPr/>
        </p:nvSpPr>
        <p:spPr>
          <a:xfrm>
            <a:off x="3076951" y="2408981"/>
            <a:ext cx="11318301" cy="7332383"/>
          </a:xfrm>
          <a:custGeom>
            <a:rect b="b" l="l" r="r" t="t"/>
            <a:pathLst>
              <a:path extrusionOk="0" h="7332383" w="11318301">
                <a:moveTo>
                  <a:pt x="0" y="0"/>
                </a:moveTo>
                <a:lnTo>
                  <a:pt x="11318301" y="0"/>
                </a:lnTo>
                <a:lnTo>
                  <a:pt x="11318301" y="7332383"/>
                </a:lnTo>
                <a:lnTo>
                  <a:pt x="0" y="7332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14"/>
          <p:cNvSpPr txBox="1"/>
          <p:nvPr/>
        </p:nvSpPr>
        <p:spPr>
          <a:xfrm>
            <a:off x="2753817" y="212725"/>
            <a:ext cx="11477688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Literature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4"/>
          <p:cNvSpPr txBox="1"/>
          <p:nvPr/>
        </p:nvSpPr>
        <p:spPr>
          <a:xfrm>
            <a:off x="517203" y="9153525"/>
            <a:ext cx="108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17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17"/>
          <p:cNvSpPr txBox="1"/>
          <p:nvPr/>
        </p:nvSpPr>
        <p:spPr>
          <a:xfrm>
            <a:off x="-125300" y="3848050"/>
            <a:ext cx="5932800" cy="3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High Level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7"/>
          <p:cNvSpPr txBox="1"/>
          <p:nvPr/>
        </p:nvSpPr>
        <p:spPr>
          <a:xfrm>
            <a:off x="503105" y="9153525"/>
            <a:ext cx="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7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9215" y="125525"/>
            <a:ext cx="8614833" cy="1003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18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8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8"/>
          <p:cNvSpPr txBox="1"/>
          <p:nvPr/>
        </p:nvSpPr>
        <p:spPr>
          <a:xfrm>
            <a:off x="2911819" y="212725"/>
            <a:ext cx="114777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Data Acquisition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7093679" y="2251076"/>
            <a:ext cx="358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0" y="9406604"/>
            <a:ext cx="74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8" name="Google Shape;33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58725" y="2114575"/>
            <a:ext cx="5804575" cy="751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425" y="2114575"/>
            <a:ext cx="5634761" cy="729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0637" y="1863625"/>
            <a:ext cx="5518474" cy="71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20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20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20"/>
          <p:cNvSpPr/>
          <p:nvPr/>
        </p:nvSpPr>
        <p:spPr>
          <a:xfrm>
            <a:off x="1776577" y="2659467"/>
            <a:ext cx="13708378" cy="7311135"/>
          </a:xfrm>
          <a:custGeom>
            <a:rect b="b" l="l" r="r" t="t"/>
            <a:pathLst>
              <a:path extrusionOk="0" h="7311135" w="13708378">
                <a:moveTo>
                  <a:pt x="0" y="0"/>
                </a:moveTo>
                <a:lnTo>
                  <a:pt x="13708378" y="0"/>
                </a:lnTo>
                <a:lnTo>
                  <a:pt x="13708378" y="7311135"/>
                </a:lnTo>
                <a:lnTo>
                  <a:pt x="0" y="7311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20"/>
          <p:cNvSpPr txBox="1"/>
          <p:nvPr/>
        </p:nvSpPr>
        <p:spPr>
          <a:xfrm>
            <a:off x="2891922" y="857250"/>
            <a:ext cx="11477688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Image Preprocessing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499732" y="9153525"/>
            <a:ext cx="72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21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21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21"/>
          <p:cNvSpPr/>
          <p:nvPr/>
        </p:nvSpPr>
        <p:spPr>
          <a:xfrm>
            <a:off x="1668037" y="2870946"/>
            <a:ext cx="13943311" cy="6836937"/>
          </a:xfrm>
          <a:custGeom>
            <a:rect b="b" l="l" r="r" t="t"/>
            <a:pathLst>
              <a:path extrusionOk="0" h="6836937" w="13943311">
                <a:moveTo>
                  <a:pt x="0" y="0"/>
                </a:moveTo>
                <a:lnTo>
                  <a:pt x="13943311" y="0"/>
                </a:lnTo>
                <a:lnTo>
                  <a:pt x="13943311" y="6836938"/>
                </a:lnTo>
                <a:lnTo>
                  <a:pt x="0" y="6836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21"/>
          <p:cNvSpPr txBox="1"/>
          <p:nvPr/>
        </p:nvSpPr>
        <p:spPr>
          <a:xfrm>
            <a:off x="2611588" y="552689"/>
            <a:ext cx="11477688" cy="1038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Image Preprocessing : Cropping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1"/>
          <p:cNvSpPr txBox="1"/>
          <p:nvPr/>
        </p:nvSpPr>
        <p:spPr>
          <a:xfrm>
            <a:off x="489148" y="9153525"/>
            <a:ext cx="744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0" y="-144661"/>
            <a:ext cx="574852" cy="10431661"/>
            <a:chOff x="0" y="-38100"/>
            <a:chExt cx="151401" cy="2747433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151401" cy="2709333"/>
            </a:xfrm>
            <a:custGeom>
              <a:rect b="b" l="l" r="r" t="t"/>
              <a:pathLst>
                <a:path extrusionOk="0" h="2709333" w="151401">
                  <a:moveTo>
                    <a:pt x="0" y="0"/>
                  </a:moveTo>
                  <a:lnTo>
                    <a:pt x="151401" y="0"/>
                  </a:lnTo>
                  <a:lnTo>
                    <a:pt x="1514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A990"/>
            </a:solidFill>
            <a:ln>
              <a:noFill/>
            </a:ln>
          </p:spPr>
        </p:sp>
        <p:sp>
          <p:nvSpPr>
            <p:cNvPr id="100" name="Google Shape;100;p2"/>
            <p:cNvSpPr txBox="1"/>
            <p:nvPr/>
          </p:nvSpPr>
          <p:spPr>
            <a:xfrm>
              <a:off x="0" y="-38100"/>
              <a:ext cx="151401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804268" y="54554"/>
            <a:ext cx="13530625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 rot="6150513">
            <a:off x="-757694" y="1217434"/>
            <a:ext cx="3572788" cy="3138760"/>
          </a:xfrm>
          <a:custGeom>
            <a:rect b="b" l="l" r="r" t="t"/>
            <a:pathLst>
              <a:path extrusionOk="0" h="3138760" w="3572788">
                <a:moveTo>
                  <a:pt x="0" y="0"/>
                </a:moveTo>
                <a:lnTo>
                  <a:pt x="3572788" y="0"/>
                </a:lnTo>
                <a:lnTo>
                  <a:pt x="3572788" y="3138761"/>
                </a:lnTo>
                <a:lnTo>
                  <a:pt x="0" y="3138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2"/>
          <p:cNvSpPr/>
          <p:nvPr/>
        </p:nvSpPr>
        <p:spPr>
          <a:xfrm rot="-794477">
            <a:off x="15837257" y="7266607"/>
            <a:ext cx="3443195" cy="3024911"/>
          </a:xfrm>
          <a:custGeom>
            <a:rect b="b" l="l" r="r" t="t"/>
            <a:pathLst>
              <a:path extrusionOk="0" h="3024911" w="3443195">
                <a:moveTo>
                  <a:pt x="0" y="0"/>
                </a:moveTo>
                <a:lnTo>
                  <a:pt x="3443195" y="0"/>
                </a:lnTo>
                <a:lnTo>
                  <a:pt x="3443195" y="3024911"/>
                </a:lnTo>
                <a:lnTo>
                  <a:pt x="0" y="3024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2"/>
          <p:cNvSpPr/>
          <p:nvPr/>
        </p:nvSpPr>
        <p:spPr>
          <a:xfrm>
            <a:off x="15536595" y="243294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1" y="0"/>
                </a:lnTo>
                <a:lnTo>
                  <a:pt x="2572841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5" name="Google Shape;105;p2"/>
          <p:cNvGrpSpPr/>
          <p:nvPr/>
        </p:nvGrpSpPr>
        <p:grpSpPr>
          <a:xfrm>
            <a:off x="2761475" y="1264024"/>
            <a:ext cx="12573510" cy="8729402"/>
            <a:chOff x="0" y="-38100"/>
            <a:chExt cx="3311520" cy="2191500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3311520" cy="2153262"/>
            </a:xfrm>
            <a:custGeom>
              <a:rect b="b" l="l" r="r" t="t"/>
              <a:pathLst>
                <a:path extrusionOk="0" h="2153262" w="3311520">
                  <a:moveTo>
                    <a:pt x="31403" y="0"/>
                  </a:moveTo>
                  <a:lnTo>
                    <a:pt x="3280117" y="0"/>
                  </a:lnTo>
                  <a:cubicBezTo>
                    <a:pt x="3297460" y="0"/>
                    <a:pt x="3311520" y="14059"/>
                    <a:pt x="3311520" y="31403"/>
                  </a:cubicBezTo>
                  <a:lnTo>
                    <a:pt x="3311520" y="2121860"/>
                  </a:lnTo>
                  <a:cubicBezTo>
                    <a:pt x="3311520" y="2139203"/>
                    <a:pt x="3297460" y="2153262"/>
                    <a:pt x="3280117" y="2153262"/>
                  </a:cubicBezTo>
                  <a:lnTo>
                    <a:pt x="31403" y="2153262"/>
                  </a:lnTo>
                  <a:cubicBezTo>
                    <a:pt x="14059" y="2153262"/>
                    <a:pt x="0" y="2139203"/>
                    <a:pt x="0" y="2121860"/>
                  </a:cubicBezTo>
                  <a:lnTo>
                    <a:pt x="0" y="31403"/>
                  </a:lnTo>
                  <a:cubicBezTo>
                    <a:pt x="0" y="14059"/>
                    <a:pt x="14059" y="0"/>
                    <a:pt x="31403" y="0"/>
                  </a:cubicBez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0" y="-38100"/>
              <a:ext cx="3311400" cy="21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 txBox="1"/>
          <p:nvPr/>
        </p:nvSpPr>
        <p:spPr>
          <a:xfrm>
            <a:off x="4783949" y="2057224"/>
            <a:ext cx="8720100" cy="6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9933" lvl="1" marL="594465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2953"/>
              <a:buFont typeface="Arial"/>
              <a:buChar char="•"/>
            </a:pPr>
            <a:r>
              <a:rPr b="0" i="0" lang="en-US" sz="2953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Introduction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933" lvl="1" marL="594465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2953"/>
              <a:buFont typeface="Arial"/>
              <a:buChar char="•"/>
            </a:pPr>
            <a:r>
              <a:rPr b="0" i="0" lang="en-US" sz="2953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Problem Statement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933" lvl="1" marL="594465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2953"/>
              <a:buFont typeface="Arial"/>
              <a:buChar char="•"/>
            </a:pPr>
            <a:r>
              <a:rPr b="0" i="0" lang="en-US" sz="2953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Objectives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933" lvl="1" marL="594465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2953"/>
              <a:buFont typeface="Arial"/>
              <a:buChar char="•"/>
            </a:pPr>
            <a:r>
              <a:rPr b="0" i="0" lang="en-US" sz="2953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Base Paper Reference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933" lvl="1" marL="594465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2953"/>
              <a:buFont typeface="Arial"/>
              <a:buChar char="•"/>
            </a:pPr>
            <a:r>
              <a:rPr b="0" i="0" lang="en-US" sz="2953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Types of SLDs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933" lvl="1" marL="594465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2953"/>
              <a:buFont typeface="Arial"/>
              <a:buChar char="•"/>
            </a:pPr>
            <a:r>
              <a:rPr b="0" i="0" lang="en-US" sz="2953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Literature Survey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933" lvl="1" marL="594465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2953"/>
              <a:buFont typeface="Arial"/>
              <a:buChar char="•"/>
            </a:pPr>
            <a:r>
              <a:rPr b="0" i="0" lang="en-US" sz="2953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High Level Design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933" lvl="1" marL="594465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2953"/>
              <a:buFont typeface="Arial"/>
              <a:buChar char="•"/>
            </a:pPr>
            <a:r>
              <a:rPr b="0" i="0" lang="en-US" sz="2953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Data Acquisition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933" lvl="1" marL="594465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2953"/>
              <a:buFont typeface="Arial"/>
              <a:buChar char="•"/>
            </a:pPr>
            <a:r>
              <a:rPr b="0" i="0" lang="en-US" sz="2953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Image Preprocessing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933" lvl="1" marL="594465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2953"/>
              <a:buFont typeface="Arial"/>
              <a:buChar char="•"/>
            </a:pPr>
            <a:r>
              <a:rPr b="0" i="0" lang="en-US" sz="2953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Feature Extraction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933" lvl="1" marL="594465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2953"/>
              <a:buFont typeface="Arial"/>
              <a:buChar char="•"/>
            </a:pPr>
            <a:r>
              <a:rPr b="0" i="0" lang="en-US" sz="2953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Proposed Models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22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22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22"/>
          <p:cNvSpPr/>
          <p:nvPr/>
        </p:nvSpPr>
        <p:spPr>
          <a:xfrm>
            <a:off x="392652" y="2971228"/>
            <a:ext cx="16866648" cy="2860293"/>
          </a:xfrm>
          <a:custGeom>
            <a:rect b="b" l="l" r="r" t="t"/>
            <a:pathLst>
              <a:path extrusionOk="0" h="2860293" w="16866648">
                <a:moveTo>
                  <a:pt x="0" y="0"/>
                </a:moveTo>
                <a:lnTo>
                  <a:pt x="16866648" y="0"/>
                </a:lnTo>
                <a:lnTo>
                  <a:pt x="16866648" y="2860293"/>
                </a:lnTo>
                <a:lnTo>
                  <a:pt x="0" y="2860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22"/>
          <p:cNvSpPr/>
          <p:nvPr/>
        </p:nvSpPr>
        <p:spPr>
          <a:xfrm>
            <a:off x="250948" y="6254428"/>
            <a:ext cx="17153691" cy="3003872"/>
          </a:xfrm>
          <a:custGeom>
            <a:rect b="b" l="l" r="r" t="t"/>
            <a:pathLst>
              <a:path extrusionOk="0" h="3003872" w="17153691">
                <a:moveTo>
                  <a:pt x="0" y="0"/>
                </a:moveTo>
                <a:lnTo>
                  <a:pt x="17153691" y="0"/>
                </a:lnTo>
                <a:lnTo>
                  <a:pt x="17153691" y="3003872"/>
                </a:lnTo>
                <a:lnTo>
                  <a:pt x="0" y="3003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22"/>
          <p:cNvSpPr txBox="1"/>
          <p:nvPr/>
        </p:nvSpPr>
        <p:spPr>
          <a:xfrm>
            <a:off x="2611588" y="-17403"/>
            <a:ext cx="11477688" cy="2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i="0" lang="en-US" sz="69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Image Preprocessing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Pre-processing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 txBox="1"/>
          <p:nvPr/>
        </p:nvSpPr>
        <p:spPr>
          <a:xfrm>
            <a:off x="462955" y="9153525"/>
            <a:ext cx="796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3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23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23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23"/>
          <p:cNvSpPr/>
          <p:nvPr/>
        </p:nvSpPr>
        <p:spPr>
          <a:xfrm>
            <a:off x="770996" y="2454644"/>
            <a:ext cx="16746008" cy="3579407"/>
          </a:xfrm>
          <a:custGeom>
            <a:rect b="b" l="l" r="r" t="t"/>
            <a:pathLst>
              <a:path extrusionOk="0" h="3579407" w="16746008">
                <a:moveTo>
                  <a:pt x="0" y="0"/>
                </a:moveTo>
                <a:lnTo>
                  <a:pt x="16746008" y="0"/>
                </a:lnTo>
                <a:lnTo>
                  <a:pt x="16746008" y="3579406"/>
                </a:lnTo>
                <a:lnTo>
                  <a:pt x="0" y="3579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23"/>
          <p:cNvSpPr/>
          <p:nvPr/>
        </p:nvSpPr>
        <p:spPr>
          <a:xfrm>
            <a:off x="4581371" y="6093542"/>
            <a:ext cx="8561412" cy="4086482"/>
          </a:xfrm>
          <a:custGeom>
            <a:rect b="b" l="l" r="r" t="t"/>
            <a:pathLst>
              <a:path extrusionOk="0" h="4086482" w="8561412">
                <a:moveTo>
                  <a:pt x="0" y="0"/>
                </a:moveTo>
                <a:lnTo>
                  <a:pt x="8561413" y="0"/>
                </a:lnTo>
                <a:lnTo>
                  <a:pt x="8561413" y="4086482"/>
                </a:lnTo>
                <a:lnTo>
                  <a:pt x="0" y="4086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23"/>
          <p:cNvSpPr txBox="1"/>
          <p:nvPr/>
        </p:nvSpPr>
        <p:spPr>
          <a:xfrm>
            <a:off x="1028700" y="-17403"/>
            <a:ext cx="14340826" cy="2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i="0" lang="en-US" sz="69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Image Preprocessing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Segmentation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517202" y="9153525"/>
            <a:ext cx="1020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24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24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24"/>
          <p:cNvSpPr/>
          <p:nvPr/>
        </p:nvSpPr>
        <p:spPr>
          <a:xfrm>
            <a:off x="1219664" y="2659467"/>
            <a:ext cx="15377092" cy="6831822"/>
          </a:xfrm>
          <a:custGeom>
            <a:rect b="b" l="l" r="r" t="t"/>
            <a:pathLst>
              <a:path extrusionOk="0" h="6831822" w="15377092">
                <a:moveTo>
                  <a:pt x="0" y="0"/>
                </a:moveTo>
                <a:lnTo>
                  <a:pt x="15377092" y="0"/>
                </a:lnTo>
                <a:lnTo>
                  <a:pt x="15377092" y="6831822"/>
                </a:lnTo>
                <a:lnTo>
                  <a:pt x="0" y="6831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24"/>
          <p:cNvSpPr txBox="1"/>
          <p:nvPr/>
        </p:nvSpPr>
        <p:spPr>
          <a:xfrm>
            <a:off x="2891922" y="857250"/>
            <a:ext cx="11477688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Feature Extraction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507598" y="9153525"/>
            <a:ext cx="122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e857ef102_0_35"/>
          <p:cNvSpPr/>
          <p:nvPr/>
        </p:nvSpPr>
        <p:spPr>
          <a:xfrm rot="-1266572">
            <a:off x="16440701" y="5655912"/>
            <a:ext cx="1922327" cy="4963754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g26e857ef102_0_35"/>
          <p:cNvSpPr/>
          <p:nvPr/>
        </p:nvSpPr>
        <p:spPr>
          <a:xfrm rot="9421637">
            <a:off x="289030" y="-231263"/>
            <a:ext cx="1477471" cy="3815065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g26e857ef102_0_35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g26e857ef102_0_35"/>
          <p:cNvSpPr txBox="1"/>
          <p:nvPr/>
        </p:nvSpPr>
        <p:spPr>
          <a:xfrm>
            <a:off x="1843950" y="880475"/>
            <a:ext cx="146001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Sample Extracted Features</a:t>
            </a:r>
            <a:endParaRPr b="1" i="0" sz="8499" u="none" cap="none" strike="noStrike">
              <a:solidFill>
                <a:srgbClr val="522D1C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406" name="Google Shape;406;g26e857ef102_0_35"/>
          <p:cNvSpPr txBox="1"/>
          <p:nvPr/>
        </p:nvSpPr>
        <p:spPr>
          <a:xfrm>
            <a:off x="124423" y="9153525"/>
            <a:ext cx="1090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26e857ef102_0_3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8" name="Google Shape;408;g26e857ef102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821" y="3061950"/>
            <a:ext cx="16906349" cy="51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25"/>
          <p:cNvGrpSpPr/>
          <p:nvPr/>
        </p:nvGrpSpPr>
        <p:grpSpPr>
          <a:xfrm>
            <a:off x="1390182" y="1802418"/>
            <a:ext cx="15507637" cy="7093255"/>
            <a:chOff x="0" y="-38100"/>
            <a:chExt cx="4084289" cy="1868170"/>
          </a:xfrm>
        </p:grpSpPr>
        <p:sp>
          <p:nvSpPr>
            <p:cNvPr id="414" name="Google Shape;414;p25"/>
            <p:cNvSpPr/>
            <p:nvPr/>
          </p:nvSpPr>
          <p:spPr>
            <a:xfrm>
              <a:off x="0" y="0"/>
              <a:ext cx="4084289" cy="1830070"/>
            </a:xfrm>
            <a:custGeom>
              <a:rect b="b" l="l" r="r" t="t"/>
              <a:pathLst>
                <a:path extrusionOk="0" h="1830070" w="4084289">
                  <a:moveTo>
                    <a:pt x="0" y="0"/>
                  </a:moveTo>
                  <a:lnTo>
                    <a:pt x="4084289" y="0"/>
                  </a:lnTo>
                  <a:lnTo>
                    <a:pt x="4084289" y="1830070"/>
                  </a:lnTo>
                  <a:lnTo>
                    <a:pt x="0" y="1830070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415" name="Google Shape;415;p25"/>
            <p:cNvSpPr txBox="1"/>
            <p:nvPr/>
          </p:nvSpPr>
          <p:spPr>
            <a:xfrm>
              <a:off x="0" y="-38100"/>
              <a:ext cx="4084289" cy="1868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25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25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25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25"/>
          <p:cNvSpPr txBox="1"/>
          <p:nvPr/>
        </p:nvSpPr>
        <p:spPr>
          <a:xfrm>
            <a:off x="1944912" y="4430967"/>
            <a:ext cx="14398177" cy="183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62"/>
              <a:buFont typeface="Arial"/>
              <a:buNone/>
            </a:pPr>
            <a:r>
              <a:rPr b="1" i="0" lang="en-US" sz="10662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Proposed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"/>
          <p:cNvSpPr txBox="1"/>
          <p:nvPr/>
        </p:nvSpPr>
        <p:spPr>
          <a:xfrm>
            <a:off x="496888" y="9153525"/>
            <a:ext cx="72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"/>
          <p:cNvSpPr txBox="1"/>
          <p:nvPr/>
        </p:nvSpPr>
        <p:spPr>
          <a:xfrm>
            <a:off x="817412" y="866775"/>
            <a:ext cx="4994821" cy="267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44"/>
              <a:buFont typeface="Arial"/>
              <a:buNone/>
            </a:pPr>
            <a:r>
              <a:rPr b="1" i="0" lang="en-US" sz="7644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Proposed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44"/>
              <a:buFont typeface="Arial"/>
              <a:buNone/>
            </a:pPr>
            <a:r>
              <a:rPr b="1" i="0" lang="en-US" sz="7644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CNN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6"/>
          <p:cNvSpPr txBox="1"/>
          <p:nvPr/>
        </p:nvSpPr>
        <p:spPr>
          <a:xfrm>
            <a:off x="486966" y="9153525"/>
            <a:ext cx="74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9" name="Google Shape;4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1450" y="162163"/>
            <a:ext cx="8802650" cy="99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e857ef102_0_0"/>
          <p:cNvSpPr/>
          <p:nvPr/>
        </p:nvSpPr>
        <p:spPr>
          <a:xfrm rot="-1266572">
            <a:off x="16440701" y="5655912"/>
            <a:ext cx="1922327" cy="4963754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g26e857ef102_0_0"/>
          <p:cNvSpPr/>
          <p:nvPr/>
        </p:nvSpPr>
        <p:spPr>
          <a:xfrm rot="9421637">
            <a:off x="289030" y="-231263"/>
            <a:ext cx="1477471" cy="3815065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g26e857ef102_0_0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g26e857ef102_0_0"/>
          <p:cNvSpPr txBox="1"/>
          <p:nvPr/>
        </p:nvSpPr>
        <p:spPr>
          <a:xfrm>
            <a:off x="1637114" y="623698"/>
            <a:ext cx="5322600" cy="28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44"/>
              <a:buFont typeface="Arial"/>
              <a:buNone/>
            </a:pPr>
            <a:r>
              <a:rPr b="1" i="0" lang="en-US" sz="7644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CNN model accuracy</a:t>
            </a:r>
            <a:endParaRPr b="1" i="0" sz="7644" u="none" cap="none" strike="noStrike">
              <a:solidFill>
                <a:srgbClr val="522D1C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438" name="Google Shape;438;g26e857ef102_0_0"/>
          <p:cNvSpPr txBox="1"/>
          <p:nvPr/>
        </p:nvSpPr>
        <p:spPr>
          <a:xfrm>
            <a:off x="493514" y="9153525"/>
            <a:ext cx="73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6e857ef102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0" name="Google Shape;440;g26e857ef10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8450" y="623700"/>
            <a:ext cx="8504199" cy="65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6e857ef102_0_0"/>
          <p:cNvSpPr txBox="1"/>
          <p:nvPr/>
        </p:nvSpPr>
        <p:spPr>
          <a:xfrm>
            <a:off x="7811550" y="7729600"/>
            <a:ext cx="70494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44"/>
              <a:buFont typeface="Arial"/>
              <a:buNone/>
            </a:pPr>
            <a:r>
              <a:rPr b="1" i="0" lang="en-US" sz="7644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61.8% accuracy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e857ef102_0_14"/>
          <p:cNvSpPr/>
          <p:nvPr/>
        </p:nvSpPr>
        <p:spPr>
          <a:xfrm rot="-1266572">
            <a:off x="16440701" y="5655912"/>
            <a:ext cx="1922327" cy="4963754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g26e857ef102_0_14"/>
          <p:cNvSpPr/>
          <p:nvPr/>
        </p:nvSpPr>
        <p:spPr>
          <a:xfrm rot="9421637">
            <a:off x="289030" y="-231263"/>
            <a:ext cx="1477471" cy="3815065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g26e857ef102_0_14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g26e857ef102_0_14"/>
          <p:cNvSpPr txBox="1"/>
          <p:nvPr/>
        </p:nvSpPr>
        <p:spPr>
          <a:xfrm>
            <a:off x="493514" y="9153525"/>
            <a:ext cx="73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6e857ef102_0_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51" name="Google Shape;451;g26e857ef102_0_14"/>
          <p:cNvGraphicFramePr/>
          <p:nvPr/>
        </p:nvGraphicFramePr>
        <p:xfrm>
          <a:off x="1456625" y="3209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{87A5DB4B-B572-4E46-8E87-DB654A0ADA53}</a:tableStyleId>
              </a:tblPr>
              <a:tblGrid>
                <a:gridCol w="7781475"/>
                <a:gridCol w="77814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445"/>
                        <a:buFont typeface="Arial"/>
                        <a:buNone/>
                      </a:pPr>
                      <a:r>
                        <a:rPr b="1" lang="en-US" sz="5445" u="none" cap="none" strike="noStrike">
                          <a:solidFill>
                            <a:srgbClr val="522D1C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Model</a:t>
                      </a:r>
                      <a:endParaRPr b="1" sz="5445" u="none" cap="none" strike="noStrike">
                        <a:solidFill>
                          <a:srgbClr val="522D1C"/>
                        </a:solidFill>
                        <a:latin typeface="Alice"/>
                        <a:ea typeface="Alice"/>
                        <a:cs typeface="Alice"/>
                        <a:sym typeface="Alic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445"/>
                        <a:buFont typeface="Arial"/>
                        <a:buNone/>
                      </a:pPr>
                      <a:r>
                        <a:rPr b="1" lang="en-US" sz="5445" u="none" cap="none" strike="noStrike">
                          <a:solidFill>
                            <a:srgbClr val="522D1C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Accuracy (%)</a:t>
                      </a:r>
                      <a:endParaRPr b="1" sz="5445" u="none" cap="none" strike="noStrike">
                        <a:solidFill>
                          <a:srgbClr val="522D1C"/>
                        </a:solidFill>
                        <a:latin typeface="Alice"/>
                        <a:ea typeface="Alice"/>
                        <a:cs typeface="Alice"/>
                        <a:sym typeface="Alic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445"/>
                        <a:buFont typeface="Arial"/>
                        <a:buNone/>
                      </a:pPr>
                      <a:r>
                        <a:rPr b="1" lang="en-US" sz="5445" u="none" cap="none" strike="noStrike">
                          <a:solidFill>
                            <a:srgbClr val="522D1C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Custom CNN architecture model</a:t>
                      </a:r>
                      <a:endParaRPr b="1" sz="5445" u="none" cap="none" strike="noStrike">
                        <a:solidFill>
                          <a:srgbClr val="522D1C"/>
                        </a:solidFill>
                        <a:latin typeface="Alice"/>
                        <a:ea typeface="Alice"/>
                        <a:cs typeface="Alice"/>
                        <a:sym typeface="Alic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445"/>
                        <a:buFont typeface="Arial"/>
                        <a:buNone/>
                      </a:pPr>
                      <a:r>
                        <a:rPr b="1" lang="en-US" sz="5445" u="none" cap="none" strike="noStrike">
                          <a:solidFill>
                            <a:srgbClr val="522D1C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61.08%</a:t>
                      </a:r>
                      <a:endParaRPr b="1" sz="5445" u="none" cap="none" strike="noStrike">
                        <a:solidFill>
                          <a:srgbClr val="522D1C"/>
                        </a:solidFill>
                        <a:latin typeface="Alice"/>
                        <a:ea typeface="Alice"/>
                        <a:cs typeface="Alice"/>
                        <a:sym typeface="Alic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445"/>
                        <a:buFont typeface="Arial"/>
                        <a:buNone/>
                      </a:pPr>
                      <a:r>
                        <a:rPr b="1" lang="en-US" sz="5445" u="none" cap="none" strike="noStrike">
                          <a:solidFill>
                            <a:srgbClr val="522D1C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Random forest classifier</a:t>
                      </a:r>
                      <a:endParaRPr b="1" sz="5445" u="none" cap="none" strike="noStrike">
                        <a:solidFill>
                          <a:srgbClr val="522D1C"/>
                        </a:solidFill>
                        <a:latin typeface="Alice"/>
                        <a:ea typeface="Alice"/>
                        <a:cs typeface="Alice"/>
                        <a:sym typeface="Alic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445"/>
                        <a:buFont typeface="Arial"/>
                        <a:buNone/>
                      </a:pPr>
                      <a:r>
                        <a:rPr b="1" lang="en-US" sz="5445" u="none" cap="none" strike="noStrike">
                          <a:solidFill>
                            <a:srgbClr val="522D1C"/>
                          </a:solidFill>
                          <a:latin typeface="Alice"/>
                          <a:ea typeface="Alice"/>
                          <a:cs typeface="Alice"/>
                          <a:sym typeface="Alice"/>
                        </a:rPr>
                        <a:t>68.08%</a:t>
                      </a:r>
                      <a:endParaRPr b="1" sz="5445" u="none" cap="none" strike="noStrike">
                        <a:solidFill>
                          <a:srgbClr val="522D1C"/>
                        </a:solidFill>
                        <a:latin typeface="Alice"/>
                        <a:ea typeface="Alice"/>
                        <a:cs typeface="Alice"/>
                        <a:sym typeface="Alic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6e857ef102_0_25"/>
          <p:cNvSpPr/>
          <p:nvPr/>
        </p:nvSpPr>
        <p:spPr>
          <a:xfrm rot="-1266572">
            <a:off x="16440701" y="5655912"/>
            <a:ext cx="1922327" cy="4963754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7" name="Google Shape;457;g26e857ef102_0_25"/>
          <p:cNvSpPr/>
          <p:nvPr/>
        </p:nvSpPr>
        <p:spPr>
          <a:xfrm rot="9421637">
            <a:off x="289030" y="-231263"/>
            <a:ext cx="1477471" cy="3815065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g26e857ef102_0_25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g26e857ef102_0_25"/>
          <p:cNvSpPr txBox="1"/>
          <p:nvPr/>
        </p:nvSpPr>
        <p:spPr>
          <a:xfrm>
            <a:off x="1839950" y="1799900"/>
            <a:ext cx="13771500" cy="7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45"/>
              <a:buFont typeface="Arial"/>
              <a:buNone/>
            </a:pPr>
            <a:r>
              <a:rPr b="0" i="0" lang="en-US" sz="45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We sincerely thank </a:t>
            </a:r>
            <a:r>
              <a:rPr b="1" i="0" lang="en-US" sz="4545" u="sng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Mrs. Gayatri Kulkarni</a:t>
            </a:r>
            <a:r>
              <a:rPr b="0" i="0" lang="en-US" sz="45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, </a:t>
            </a:r>
            <a:r>
              <a:rPr b="0" i="1" lang="en-US" sz="45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Principal</a:t>
            </a:r>
            <a:r>
              <a:rPr b="0" i="0" lang="en-US" sz="45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, and </a:t>
            </a:r>
            <a:r>
              <a:rPr b="1" i="0" lang="en-US" sz="4545" u="sng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Mrs. Shashikala</a:t>
            </a:r>
            <a:r>
              <a:rPr b="0" i="0" lang="en-US" sz="45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, </a:t>
            </a:r>
            <a:r>
              <a:rPr b="0" i="1" lang="en-US" sz="45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HoD</a:t>
            </a:r>
            <a:r>
              <a:rPr b="0" i="0" lang="en-US" sz="45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 of Kannada Department, </a:t>
            </a:r>
            <a:r>
              <a:rPr b="1" i="0" lang="en-US" sz="45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Jaigopal Garodia Rashtrotthana Vidyalaya,</a:t>
            </a:r>
            <a:r>
              <a:rPr b="0" i="0" lang="en-US" sz="45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 Bengaluru for their invaluable assistance with data collection and provision of the dataset.</a:t>
            </a:r>
            <a:endParaRPr b="0" i="0" sz="4545" u="none" cap="none" strike="noStrike">
              <a:solidFill>
                <a:srgbClr val="522D1C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460" name="Google Shape;460;g26e857ef102_0_25"/>
          <p:cNvSpPr txBox="1"/>
          <p:nvPr/>
        </p:nvSpPr>
        <p:spPr>
          <a:xfrm>
            <a:off x="493514" y="9153525"/>
            <a:ext cx="73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6e857ef102_0_25"/>
          <p:cNvSpPr txBox="1"/>
          <p:nvPr/>
        </p:nvSpPr>
        <p:spPr>
          <a:xfrm>
            <a:off x="1752975" y="1863325"/>
            <a:ext cx="138585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45"/>
              <a:buFont typeface="Arial"/>
              <a:buNone/>
            </a:pPr>
            <a:r>
              <a:rPr b="1" i="0" lang="en-US" sz="62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Acknowledgement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e857ef102_0_58"/>
          <p:cNvSpPr/>
          <p:nvPr/>
        </p:nvSpPr>
        <p:spPr>
          <a:xfrm rot="-1266572">
            <a:off x="16440701" y="5655912"/>
            <a:ext cx="1922327" cy="4963754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g26e857ef102_0_58"/>
          <p:cNvSpPr txBox="1"/>
          <p:nvPr/>
        </p:nvSpPr>
        <p:spPr>
          <a:xfrm>
            <a:off x="1839950" y="2171875"/>
            <a:ext cx="13771500" cy="75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5"/>
              <a:buFont typeface="Arial"/>
              <a:buNone/>
            </a:pPr>
            <a:r>
              <a:rPr b="0" i="0" lang="en-US" sz="44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We extend our sincere appreciation to graphologists </a:t>
            </a:r>
            <a:r>
              <a:rPr b="1" i="0" lang="en-US" sz="44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Dr. Noothan Rao</a:t>
            </a:r>
            <a:r>
              <a:rPr b="0" i="0" lang="en-US" sz="44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 and </a:t>
            </a:r>
            <a:r>
              <a:rPr b="1" i="0" lang="en-US" sz="44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Dr. Shivanand Nayak</a:t>
            </a:r>
            <a:r>
              <a:rPr b="0" i="0" lang="en-US" sz="44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 for generously dedicating their time and sharing invaluable insights into the handwriting aspect from a graphologist's perspective. </a:t>
            </a:r>
            <a:endParaRPr b="0" i="0" sz="4445" u="none" cap="none" strike="noStrike">
              <a:solidFill>
                <a:srgbClr val="522D1C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468" name="Google Shape;468;g26e857ef102_0_58"/>
          <p:cNvSpPr/>
          <p:nvPr/>
        </p:nvSpPr>
        <p:spPr>
          <a:xfrm rot="9421637">
            <a:off x="289030" y="-231263"/>
            <a:ext cx="1477471" cy="3815065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g26e857ef102_0_58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g26e857ef102_0_58"/>
          <p:cNvSpPr txBox="1"/>
          <p:nvPr/>
        </p:nvSpPr>
        <p:spPr>
          <a:xfrm>
            <a:off x="493514" y="9153525"/>
            <a:ext cx="73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26e857ef102_0_5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g26e857ef102_0_58"/>
          <p:cNvSpPr txBox="1"/>
          <p:nvPr/>
        </p:nvSpPr>
        <p:spPr>
          <a:xfrm>
            <a:off x="1839950" y="1927475"/>
            <a:ext cx="137715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45"/>
              <a:buFont typeface="Arial"/>
              <a:buNone/>
            </a:pPr>
            <a:r>
              <a:rPr b="1" i="0" lang="en-US" sz="6245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Appreciation</a:t>
            </a:r>
            <a:endParaRPr b="1" i="0" sz="6245" u="none" cap="none" strike="noStrike">
              <a:solidFill>
                <a:srgbClr val="522D1C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3"/>
          <p:cNvGrpSpPr/>
          <p:nvPr/>
        </p:nvGrpSpPr>
        <p:grpSpPr>
          <a:xfrm>
            <a:off x="0" y="-144661"/>
            <a:ext cx="574852" cy="10431661"/>
            <a:chOff x="0" y="-38100"/>
            <a:chExt cx="151401" cy="2747433"/>
          </a:xfrm>
        </p:grpSpPr>
        <p:sp>
          <p:nvSpPr>
            <p:cNvPr id="115" name="Google Shape;115;p3"/>
            <p:cNvSpPr/>
            <p:nvPr/>
          </p:nvSpPr>
          <p:spPr>
            <a:xfrm>
              <a:off x="0" y="0"/>
              <a:ext cx="151401" cy="2709333"/>
            </a:xfrm>
            <a:custGeom>
              <a:rect b="b" l="l" r="r" t="t"/>
              <a:pathLst>
                <a:path extrusionOk="0" h="2709333" w="151401">
                  <a:moveTo>
                    <a:pt x="0" y="0"/>
                  </a:moveTo>
                  <a:lnTo>
                    <a:pt x="151401" y="0"/>
                  </a:lnTo>
                  <a:lnTo>
                    <a:pt x="1514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A990"/>
            </a:solidFill>
            <a:ln>
              <a:noFill/>
            </a:ln>
          </p:spPr>
        </p:sp>
        <p:sp>
          <p:nvSpPr>
            <p:cNvPr id="116" name="Google Shape;116;p3"/>
            <p:cNvSpPr txBox="1"/>
            <p:nvPr/>
          </p:nvSpPr>
          <p:spPr>
            <a:xfrm>
              <a:off x="0" y="-38100"/>
              <a:ext cx="151401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1943693" y="3344406"/>
            <a:ext cx="6625888" cy="5047627"/>
            <a:chOff x="-7" y="-173905"/>
            <a:chExt cx="8834518" cy="6730169"/>
          </a:xfrm>
        </p:grpSpPr>
        <p:grpSp>
          <p:nvGrpSpPr>
            <p:cNvPr id="118" name="Google Shape;118;p3"/>
            <p:cNvGrpSpPr/>
            <p:nvPr/>
          </p:nvGrpSpPr>
          <p:grpSpPr>
            <a:xfrm>
              <a:off x="0" y="-173905"/>
              <a:ext cx="8834511" cy="6730169"/>
              <a:chOff x="0" y="-38100"/>
              <a:chExt cx="1935508" cy="1474479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0" y="0"/>
                <a:ext cx="1935508" cy="1436379"/>
              </a:xfrm>
              <a:custGeom>
                <a:rect b="b" l="l" r="r" t="t"/>
                <a:pathLst>
                  <a:path extrusionOk="0" h="1436379" w="1935508">
                    <a:moveTo>
                      <a:pt x="0" y="0"/>
                    </a:moveTo>
                    <a:lnTo>
                      <a:pt x="1935508" y="0"/>
                    </a:lnTo>
                    <a:lnTo>
                      <a:pt x="1935508" y="1436379"/>
                    </a:lnTo>
                    <a:lnTo>
                      <a:pt x="0" y="1436379"/>
                    </a:lnTo>
                    <a:close/>
                  </a:path>
                </a:pathLst>
              </a:custGeom>
              <a:solidFill>
                <a:srgbClr val="DDA37F"/>
              </a:solidFill>
              <a:ln>
                <a:noFill/>
              </a:ln>
            </p:spPr>
          </p:sp>
          <p:sp>
            <p:nvSpPr>
              <p:cNvPr id="120" name="Google Shape;120;p3"/>
              <p:cNvSpPr txBox="1"/>
              <p:nvPr/>
            </p:nvSpPr>
            <p:spPr>
              <a:xfrm>
                <a:off x="0" y="-38100"/>
                <a:ext cx="1935508" cy="1474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" name="Google Shape;121;p3"/>
            <p:cNvSpPr txBox="1"/>
            <p:nvPr/>
          </p:nvSpPr>
          <p:spPr>
            <a:xfrm>
              <a:off x="-7" y="237063"/>
              <a:ext cx="8369400" cy="6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457200" marR="0" rtl="0" algn="l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Slow learning disorder, also known as specific learning disorder (SLD) or learning disability, refers to a neurological condition that affects how an individual learns and processes information. People with this disorder may have difficulty with reading, writing, math, or other skills.</a:t>
              </a:r>
              <a:endParaRPr b="1" i="0" sz="2800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grpSp>
        <p:nvGrpSpPr>
          <p:cNvPr id="122" name="Google Shape;122;p3"/>
          <p:cNvGrpSpPr/>
          <p:nvPr/>
        </p:nvGrpSpPr>
        <p:grpSpPr>
          <a:xfrm>
            <a:off x="9144000" y="3428999"/>
            <a:ext cx="7159129" cy="4882311"/>
            <a:chOff x="0" y="-187050"/>
            <a:chExt cx="9057602" cy="6124323"/>
          </a:xfrm>
        </p:grpSpPr>
        <p:grpSp>
          <p:nvGrpSpPr>
            <p:cNvPr id="123" name="Google Shape;123;p3"/>
            <p:cNvGrpSpPr/>
            <p:nvPr/>
          </p:nvGrpSpPr>
          <p:grpSpPr>
            <a:xfrm>
              <a:off x="0" y="-187050"/>
              <a:ext cx="9057602" cy="6124323"/>
              <a:chOff x="0" y="-38100"/>
              <a:chExt cx="1844929" cy="1247454"/>
            </a:xfrm>
          </p:grpSpPr>
          <p:sp>
            <p:nvSpPr>
              <p:cNvPr id="124" name="Google Shape;124;p3"/>
              <p:cNvSpPr/>
              <p:nvPr/>
            </p:nvSpPr>
            <p:spPr>
              <a:xfrm>
                <a:off x="0" y="0"/>
                <a:ext cx="1844929" cy="1209354"/>
              </a:xfrm>
              <a:custGeom>
                <a:rect b="b" l="l" r="r" t="t"/>
                <a:pathLst>
                  <a:path extrusionOk="0" h="1209354" w="1844929">
                    <a:moveTo>
                      <a:pt x="0" y="0"/>
                    </a:moveTo>
                    <a:lnTo>
                      <a:pt x="1844929" y="0"/>
                    </a:lnTo>
                    <a:lnTo>
                      <a:pt x="1844929" y="1209354"/>
                    </a:lnTo>
                    <a:lnTo>
                      <a:pt x="0" y="1209354"/>
                    </a:lnTo>
                    <a:close/>
                  </a:path>
                </a:pathLst>
              </a:custGeom>
              <a:solidFill>
                <a:srgbClr val="DDA37F"/>
              </a:solidFill>
              <a:ln>
                <a:noFill/>
              </a:ln>
            </p:spPr>
          </p:sp>
          <p:sp>
            <p:nvSpPr>
              <p:cNvPr id="125" name="Google Shape;125;p3"/>
              <p:cNvSpPr txBox="1"/>
              <p:nvPr/>
            </p:nvSpPr>
            <p:spPr>
              <a:xfrm>
                <a:off x="0" y="-38100"/>
                <a:ext cx="1844929" cy="12474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Google Shape;126;p3"/>
            <p:cNvSpPr txBox="1"/>
            <p:nvPr/>
          </p:nvSpPr>
          <p:spPr>
            <a:xfrm>
              <a:off x="128479" y="763308"/>
              <a:ext cx="8580900" cy="43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Despite having normal intelligence and opportunities for learning</a:t>
              </a:r>
              <a:r>
                <a:rPr b="1" lang="en-US" sz="2800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, t</a:t>
              </a:r>
              <a:r>
                <a:rPr b="1" i="0" lang="en-US" sz="2800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he person subjected to such disorder show a set of symptoms like unclear, irregular writing with inconsistent slants and shapes.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sp>
        <p:nvSpPr>
          <p:cNvPr id="127" name="Google Shape;127;p3"/>
          <p:cNvSpPr txBox="1"/>
          <p:nvPr/>
        </p:nvSpPr>
        <p:spPr>
          <a:xfrm>
            <a:off x="1804268" y="2323705"/>
            <a:ext cx="6958006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b="1" i="0" lang="en-US" sz="5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General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8979195" y="2323705"/>
            <a:ext cx="6958006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b="1" i="0" lang="en-US" sz="5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History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1804268" y="54554"/>
            <a:ext cx="13530625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Introduction : 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 rot="6150513">
            <a:off x="-757694" y="1217434"/>
            <a:ext cx="3572788" cy="3138760"/>
          </a:xfrm>
          <a:custGeom>
            <a:rect b="b" l="l" r="r" t="t"/>
            <a:pathLst>
              <a:path extrusionOk="0" h="3138760" w="3572788">
                <a:moveTo>
                  <a:pt x="0" y="0"/>
                </a:moveTo>
                <a:lnTo>
                  <a:pt x="3572788" y="0"/>
                </a:lnTo>
                <a:lnTo>
                  <a:pt x="3572788" y="3138761"/>
                </a:lnTo>
                <a:lnTo>
                  <a:pt x="0" y="3138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3"/>
          <p:cNvSpPr/>
          <p:nvPr/>
        </p:nvSpPr>
        <p:spPr>
          <a:xfrm rot="-794477">
            <a:off x="15837257" y="7266607"/>
            <a:ext cx="3443195" cy="3024911"/>
          </a:xfrm>
          <a:custGeom>
            <a:rect b="b" l="l" r="r" t="t"/>
            <a:pathLst>
              <a:path extrusionOk="0" h="3024911" w="3443195">
                <a:moveTo>
                  <a:pt x="0" y="0"/>
                </a:moveTo>
                <a:lnTo>
                  <a:pt x="3443195" y="0"/>
                </a:lnTo>
                <a:lnTo>
                  <a:pt x="3443195" y="3024911"/>
                </a:lnTo>
                <a:lnTo>
                  <a:pt x="0" y="3024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3"/>
          <p:cNvSpPr/>
          <p:nvPr/>
        </p:nvSpPr>
        <p:spPr>
          <a:xfrm>
            <a:off x="15536595" y="243294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1" y="0"/>
                </a:lnTo>
                <a:lnTo>
                  <a:pt x="2572841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3"/>
          <p:cNvSpPr txBox="1"/>
          <p:nvPr/>
        </p:nvSpPr>
        <p:spPr>
          <a:xfrm>
            <a:off x="2835704" y="9865712"/>
            <a:ext cx="12499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694134" y="9153525"/>
            <a:ext cx="334566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0"/>
          <p:cNvGrpSpPr/>
          <p:nvPr/>
        </p:nvGrpSpPr>
        <p:grpSpPr>
          <a:xfrm>
            <a:off x="0" y="2759689"/>
            <a:ext cx="18288000" cy="4622961"/>
            <a:chOff x="0" y="-38100"/>
            <a:chExt cx="4816593" cy="1217570"/>
          </a:xfrm>
        </p:grpSpPr>
        <p:sp>
          <p:nvSpPr>
            <p:cNvPr id="478" name="Google Shape;478;p30"/>
            <p:cNvSpPr/>
            <p:nvPr/>
          </p:nvSpPr>
          <p:spPr>
            <a:xfrm>
              <a:off x="0" y="0"/>
              <a:ext cx="4816592" cy="1179470"/>
            </a:xfrm>
            <a:custGeom>
              <a:rect b="b" l="l" r="r" t="t"/>
              <a:pathLst>
                <a:path extrusionOk="0" h="117947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79470"/>
                  </a:lnTo>
                  <a:lnTo>
                    <a:pt x="0" y="1179470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479" name="Google Shape;479;p30"/>
            <p:cNvSpPr txBox="1"/>
            <p:nvPr/>
          </p:nvSpPr>
          <p:spPr>
            <a:xfrm>
              <a:off x="0" y="-38100"/>
              <a:ext cx="4816593" cy="1217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30"/>
          <p:cNvGrpSpPr/>
          <p:nvPr/>
        </p:nvGrpSpPr>
        <p:grpSpPr>
          <a:xfrm>
            <a:off x="0" y="2463524"/>
            <a:ext cx="18288000" cy="736991"/>
            <a:chOff x="0" y="-38100"/>
            <a:chExt cx="4816593" cy="194105"/>
          </a:xfrm>
        </p:grpSpPr>
        <p:sp>
          <p:nvSpPr>
            <p:cNvPr id="481" name="Google Shape;481;p30"/>
            <p:cNvSpPr/>
            <p:nvPr/>
          </p:nvSpPr>
          <p:spPr>
            <a:xfrm>
              <a:off x="0" y="0"/>
              <a:ext cx="4816592" cy="156005"/>
            </a:xfrm>
            <a:custGeom>
              <a:rect b="b" l="l" r="r" t="t"/>
              <a:pathLst>
                <a:path extrusionOk="0" h="1560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6005"/>
                  </a:lnTo>
                  <a:lnTo>
                    <a:pt x="0" y="156005"/>
                  </a:lnTo>
                  <a:close/>
                </a:path>
              </a:pathLst>
            </a:custGeom>
            <a:solidFill>
              <a:srgbClr val="EEA990"/>
            </a:solidFill>
            <a:ln>
              <a:noFill/>
            </a:ln>
          </p:spPr>
        </p:sp>
        <p:sp>
          <p:nvSpPr>
            <p:cNvPr id="482" name="Google Shape;482;p30"/>
            <p:cNvSpPr txBox="1"/>
            <p:nvPr/>
          </p:nvSpPr>
          <p:spPr>
            <a:xfrm>
              <a:off x="0" y="-38100"/>
              <a:ext cx="4816593" cy="194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30"/>
          <p:cNvGrpSpPr/>
          <p:nvPr/>
        </p:nvGrpSpPr>
        <p:grpSpPr>
          <a:xfrm>
            <a:off x="0" y="6645659"/>
            <a:ext cx="18288000" cy="736991"/>
            <a:chOff x="0" y="-38100"/>
            <a:chExt cx="4816593" cy="194105"/>
          </a:xfrm>
        </p:grpSpPr>
        <p:sp>
          <p:nvSpPr>
            <p:cNvPr id="484" name="Google Shape;484;p30"/>
            <p:cNvSpPr/>
            <p:nvPr/>
          </p:nvSpPr>
          <p:spPr>
            <a:xfrm>
              <a:off x="0" y="0"/>
              <a:ext cx="4816592" cy="156005"/>
            </a:xfrm>
            <a:custGeom>
              <a:rect b="b" l="l" r="r" t="t"/>
              <a:pathLst>
                <a:path extrusionOk="0" h="1560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6005"/>
                  </a:lnTo>
                  <a:lnTo>
                    <a:pt x="0" y="156005"/>
                  </a:lnTo>
                  <a:close/>
                </a:path>
              </a:pathLst>
            </a:custGeom>
            <a:solidFill>
              <a:srgbClr val="EEA990"/>
            </a:solidFill>
            <a:ln>
              <a:noFill/>
            </a:ln>
          </p:spPr>
        </p:sp>
        <p:sp>
          <p:nvSpPr>
            <p:cNvPr id="485" name="Google Shape;485;p30"/>
            <p:cNvSpPr txBox="1"/>
            <p:nvPr/>
          </p:nvSpPr>
          <p:spPr>
            <a:xfrm>
              <a:off x="0" y="-38100"/>
              <a:ext cx="4816593" cy="194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30"/>
          <p:cNvSpPr/>
          <p:nvPr/>
        </p:nvSpPr>
        <p:spPr>
          <a:xfrm>
            <a:off x="2101055" y="3408517"/>
            <a:ext cx="1394295" cy="1734983"/>
          </a:xfrm>
          <a:custGeom>
            <a:rect b="b" l="l" r="r" t="t"/>
            <a:pathLst>
              <a:path extrusionOk="0" h="1734983" w="1394295">
                <a:moveTo>
                  <a:pt x="0" y="0"/>
                </a:moveTo>
                <a:lnTo>
                  <a:pt x="1394296" y="0"/>
                </a:lnTo>
                <a:lnTo>
                  <a:pt x="1394296" y="1734983"/>
                </a:lnTo>
                <a:lnTo>
                  <a:pt x="0" y="1734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7" name="Google Shape;487;p30"/>
          <p:cNvSpPr txBox="1"/>
          <p:nvPr/>
        </p:nvSpPr>
        <p:spPr>
          <a:xfrm>
            <a:off x="2101055" y="3537850"/>
            <a:ext cx="14085890" cy="288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21"/>
              <a:buFont typeface="Arial"/>
              <a:buNone/>
            </a:pPr>
            <a:r>
              <a:rPr b="1" i="0" lang="en-US" sz="16721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0"/>
          <p:cNvSpPr/>
          <p:nvPr/>
        </p:nvSpPr>
        <p:spPr>
          <a:xfrm rot="10582022">
            <a:off x="14735673" y="4962625"/>
            <a:ext cx="1394295" cy="1734983"/>
          </a:xfrm>
          <a:custGeom>
            <a:rect b="b" l="l" r="r" t="t"/>
            <a:pathLst>
              <a:path extrusionOk="0" h="1734983" w="1394295">
                <a:moveTo>
                  <a:pt x="0" y="0"/>
                </a:moveTo>
                <a:lnTo>
                  <a:pt x="1394295" y="0"/>
                </a:lnTo>
                <a:lnTo>
                  <a:pt x="1394295" y="1734983"/>
                </a:lnTo>
                <a:lnTo>
                  <a:pt x="0" y="1734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30"/>
          <p:cNvSpPr/>
          <p:nvPr/>
        </p:nvSpPr>
        <p:spPr>
          <a:xfrm>
            <a:off x="15536595" y="243294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1" y="0"/>
                </a:lnTo>
                <a:lnTo>
                  <a:pt x="2572841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p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7"/>
          <p:cNvGrpSpPr/>
          <p:nvPr/>
        </p:nvGrpSpPr>
        <p:grpSpPr>
          <a:xfrm>
            <a:off x="2201925" y="2648150"/>
            <a:ext cx="14007069" cy="7093255"/>
            <a:chOff x="0" y="-38100"/>
            <a:chExt cx="4084289" cy="1868170"/>
          </a:xfrm>
        </p:grpSpPr>
        <p:sp>
          <p:nvSpPr>
            <p:cNvPr id="141" name="Google Shape;141;p7"/>
            <p:cNvSpPr/>
            <p:nvPr/>
          </p:nvSpPr>
          <p:spPr>
            <a:xfrm>
              <a:off x="0" y="0"/>
              <a:ext cx="4084289" cy="1830070"/>
            </a:xfrm>
            <a:custGeom>
              <a:rect b="b" l="l" r="r" t="t"/>
              <a:pathLst>
                <a:path extrusionOk="0" h="1830070" w="4084289">
                  <a:moveTo>
                    <a:pt x="0" y="0"/>
                  </a:moveTo>
                  <a:lnTo>
                    <a:pt x="4084289" y="0"/>
                  </a:lnTo>
                  <a:lnTo>
                    <a:pt x="4084289" y="1830070"/>
                  </a:lnTo>
                  <a:lnTo>
                    <a:pt x="0" y="1830070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142" name="Google Shape;142;p7"/>
            <p:cNvSpPr txBox="1"/>
            <p:nvPr/>
          </p:nvSpPr>
          <p:spPr>
            <a:xfrm>
              <a:off x="0" y="-38100"/>
              <a:ext cx="4084289" cy="1868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7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7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7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7"/>
          <p:cNvSpPr txBox="1"/>
          <p:nvPr/>
        </p:nvSpPr>
        <p:spPr>
          <a:xfrm>
            <a:off x="2891925" y="857250"/>
            <a:ext cx="11477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i="0" lang="en-US" sz="5100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Types of Specific Learning Disabilities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670388" y="9153525"/>
            <a:ext cx="382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22D1C"/>
                </a:solidFill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4805725" y="5900275"/>
            <a:ext cx="738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5">
            <a:alphaModFix/>
          </a:blip>
          <a:srcRect b="4620" l="4401" r="3711" t="20223"/>
          <a:stretch/>
        </p:blipFill>
        <p:spPr>
          <a:xfrm>
            <a:off x="3173188" y="2908175"/>
            <a:ext cx="11941625" cy="65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4"/>
          <p:cNvGrpSpPr/>
          <p:nvPr/>
        </p:nvGrpSpPr>
        <p:grpSpPr>
          <a:xfrm>
            <a:off x="1712163" y="2179096"/>
            <a:ext cx="14863674" cy="7039418"/>
            <a:chOff x="0" y="-38100"/>
            <a:chExt cx="4084289" cy="1934314"/>
          </a:xfrm>
        </p:grpSpPr>
        <p:sp>
          <p:nvSpPr>
            <p:cNvPr id="156" name="Google Shape;156;p4"/>
            <p:cNvSpPr/>
            <p:nvPr/>
          </p:nvSpPr>
          <p:spPr>
            <a:xfrm>
              <a:off x="0" y="0"/>
              <a:ext cx="4084289" cy="1896214"/>
            </a:xfrm>
            <a:custGeom>
              <a:rect b="b" l="l" r="r" t="t"/>
              <a:pathLst>
                <a:path extrusionOk="0" h="1896214" w="4084289">
                  <a:moveTo>
                    <a:pt x="0" y="0"/>
                  </a:moveTo>
                  <a:lnTo>
                    <a:pt x="4084289" y="0"/>
                  </a:lnTo>
                  <a:lnTo>
                    <a:pt x="4084289" y="1896214"/>
                  </a:lnTo>
                  <a:lnTo>
                    <a:pt x="0" y="1896214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157" name="Google Shape;157;p4"/>
            <p:cNvSpPr txBox="1"/>
            <p:nvPr/>
          </p:nvSpPr>
          <p:spPr>
            <a:xfrm>
              <a:off x="0" y="-38100"/>
              <a:ext cx="4084289" cy="19343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362136" lvl="1" marL="724275" marR="0" rtl="0" algn="just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522D1C"/>
                </a:buClr>
                <a:buSzPts val="3354"/>
                <a:buFont typeface="Arial"/>
                <a:buChar char="•"/>
              </a:pPr>
              <a:r>
                <a:rPr b="1" i="0" lang="en-US" sz="3354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Children with SLDs often face difficulties in writing, which can lead to academic and social challenges.</a:t>
              </a:r>
              <a:endParaRPr b="1" i="0" sz="3354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endParaRPr>
            </a:p>
            <a:p>
              <a:pPr indent="-362136" lvl="1" marL="724275" marR="0" rtl="0" algn="just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522D1C"/>
                </a:buClr>
                <a:buSzPts val="3354"/>
                <a:buFont typeface="Arial"/>
                <a:buChar char="•"/>
              </a:pPr>
              <a:r>
                <a:rPr b="1" i="0" lang="en-US" sz="3354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Traditional methods of identifying this condition are time-consuming and subjective, and may not accurately capture the full extent of a child's difficulties.</a:t>
              </a:r>
              <a:endParaRPr b="1" i="0" sz="3354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endParaRPr>
            </a:p>
            <a:p>
              <a:pPr indent="-362136" lvl="1" marL="724275" marR="0" rtl="0" algn="just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522D1C"/>
                </a:buClr>
                <a:buSzPts val="3354"/>
                <a:buFont typeface="Arial"/>
                <a:buChar char="•"/>
              </a:pPr>
              <a:r>
                <a:rPr b="1" i="0" lang="en-US" sz="3354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There is a need for more efficient and objective methods of identifying          SLDs in children, in order to provide early intervention and support.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4"/>
          <p:cNvSpPr/>
          <p:nvPr/>
        </p:nvSpPr>
        <p:spPr>
          <a:xfrm rot="-2191398">
            <a:off x="15658484" y="589931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4"/>
          <p:cNvSpPr txBox="1"/>
          <p:nvPr/>
        </p:nvSpPr>
        <p:spPr>
          <a:xfrm>
            <a:off x="2891922" y="857250"/>
            <a:ext cx="11477688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Problem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4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4"/>
          <p:cNvSpPr txBox="1"/>
          <p:nvPr/>
        </p:nvSpPr>
        <p:spPr>
          <a:xfrm>
            <a:off x="684477" y="9153525"/>
            <a:ext cx="35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22D1C"/>
                </a:solidFill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5"/>
          <p:cNvGrpSpPr/>
          <p:nvPr/>
        </p:nvGrpSpPr>
        <p:grpSpPr>
          <a:xfrm>
            <a:off x="5254798" y="613280"/>
            <a:ext cx="7778405" cy="1812421"/>
            <a:chOff x="0" y="-38100"/>
            <a:chExt cx="2048633" cy="477345"/>
          </a:xfrm>
        </p:grpSpPr>
        <p:sp>
          <p:nvSpPr>
            <p:cNvPr id="169" name="Google Shape;169;p5"/>
            <p:cNvSpPr/>
            <p:nvPr/>
          </p:nvSpPr>
          <p:spPr>
            <a:xfrm>
              <a:off x="0" y="0"/>
              <a:ext cx="2048633" cy="439245"/>
            </a:xfrm>
            <a:custGeom>
              <a:rect b="b" l="l" r="r" t="t"/>
              <a:pathLst>
                <a:path extrusionOk="0" h="439245" w="2048633">
                  <a:moveTo>
                    <a:pt x="0" y="0"/>
                  </a:moveTo>
                  <a:lnTo>
                    <a:pt x="2048633" y="0"/>
                  </a:lnTo>
                  <a:lnTo>
                    <a:pt x="2048633" y="439245"/>
                  </a:lnTo>
                  <a:lnTo>
                    <a:pt x="0" y="439245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170" name="Google Shape;170;p5"/>
            <p:cNvSpPr txBox="1"/>
            <p:nvPr/>
          </p:nvSpPr>
          <p:spPr>
            <a:xfrm>
              <a:off x="0" y="-38100"/>
              <a:ext cx="2048633" cy="4773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5"/>
          <p:cNvGrpSpPr/>
          <p:nvPr/>
        </p:nvGrpSpPr>
        <p:grpSpPr>
          <a:xfrm>
            <a:off x="146687" y="4598306"/>
            <a:ext cx="5855178" cy="2947757"/>
            <a:chOff x="0" y="-161222"/>
            <a:chExt cx="7806905" cy="3930343"/>
          </a:xfrm>
        </p:grpSpPr>
        <p:grpSp>
          <p:nvGrpSpPr>
            <p:cNvPr id="172" name="Google Shape;172;p5"/>
            <p:cNvGrpSpPr/>
            <p:nvPr/>
          </p:nvGrpSpPr>
          <p:grpSpPr>
            <a:xfrm>
              <a:off x="0" y="-161222"/>
              <a:ext cx="7806905" cy="3930343"/>
              <a:chOff x="0" y="-38100"/>
              <a:chExt cx="1844929" cy="928820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0" y="0"/>
                <a:ext cx="1844929" cy="890720"/>
              </a:xfrm>
              <a:custGeom>
                <a:rect b="b" l="l" r="r" t="t"/>
                <a:pathLst>
                  <a:path extrusionOk="0" h="890720" w="1844929">
                    <a:moveTo>
                      <a:pt x="0" y="0"/>
                    </a:moveTo>
                    <a:lnTo>
                      <a:pt x="1844929" y="0"/>
                    </a:lnTo>
                    <a:lnTo>
                      <a:pt x="1844929" y="890720"/>
                    </a:lnTo>
                    <a:lnTo>
                      <a:pt x="0" y="890720"/>
                    </a:lnTo>
                    <a:close/>
                  </a:path>
                </a:pathLst>
              </a:custGeom>
              <a:solidFill>
                <a:srgbClr val="DDA37F"/>
              </a:solidFill>
              <a:ln>
                <a:noFill/>
              </a:ln>
            </p:spPr>
          </p:sp>
          <p:sp>
            <p:nvSpPr>
              <p:cNvPr id="174" name="Google Shape;174;p5"/>
              <p:cNvSpPr txBox="1"/>
              <p:nvPr/>
            </p:nvSpPr>
            <p:spPr>
              <a:xfrm>
                <a:off x="0" y="-38100"/>
                <a:ext cx="1844929" cy="928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5" name="Google Shape;175;p5"/>
            <p:cNvSpPr txBox="1"/>
            <p:nvPr/>
          </p:nvSpPr>
          <p:spPr>
            <a:xfrm>
              <a:off x="389803" y="200263"/>
              <a:ext cx="7395900" cy="347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54"/>
                <a:buFont typeface="Arial"/>
                <a:buNone/>
              </a:pPr>
              <a:r>
                <a:rPr b="1" i="0" lang="en-US" sz="3254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Identify SLD symptoms in primary and middle school children by assessing their handwriting.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5"/>
          <p:cNvGrpSpPr/>
          <p:nvPr/>
        </p:nvGrpSpPr>
        <p:grpSpPr>
          <a:xfrm>
            <a:off x="6194617" y="4456304"/>
            <a:ext cx="5906907" cy="3110803"/>
            <a:chOff x="0" y="-350557"/>
            <a:chExt cx="7875875" cy="4147737"/>
          </a:xfrm>
        </p:grpSpPr>
        <p:grpSp>
          <p:nvGrpSpPr>
            <p:cNvPr id="177" name="Google Shape;177;p5"/>
            <p:cNvGrpSpPr/>
            <p:nvPr/>
          </p:nvGrpSpPr>
          <p:grpSpPr>
            <a:xfrm>
              <a:off x="0" y="-350557"/>
              <a:ext cx="7875875" cy="4147737"/>
              <a:chOff x="0" y="-82232"/>
              <a:chExt cx="1847475" cy="972952"/>
            </a:xfrm>
          </p:grpSpPr>
          <p:sp>
            <p:nvSpPr>
              <p:cNvPr id="178" name="Google Shape;178;p5"/>
              <p:cNvSpPr/>
              <p:nvPr/>
            </p:nvSpPr>
            <p:spPr>
              <a:xfrm>
                <a:off x="0" y="0"/>
                <a:ext cx="1844929" cy="890720"/>
              </a:xfrm>
              <a:custGeom>
                <a:rect b="b" l="l" r="r" t="t"/>
                <a:pathLst>
                  <a:path extrusionOk="0" h="890720" w="1844929">
                    <a:moveTo>
                      <a:pt x="0" y="0"/>
                    </a:moveTo>
                    <a:lnTo>
                      <a:pt x="1844929" y="0"/>
                    </a:lnTo>
                    <a:lnTo>
                      <a:pt x="1844929" y="890720"/>
                    </a:lnTo>
                    <a:lnTo>
                      <a:pt x="0" y="890720"/>
                    </a:lnTo>
                    <a:close/>
                  </a:path>
                </a:pathLst>
              </a:custGeom>
              <a:solidFill>
                <a:srgbClr val="DDA37F"/>
              </a:solidFill>
              <a:ln>
                <a:noFill/>
              </a:ln>
            </p:spPr>
          </p:sp>
          <p:sp>
            <p:nvSpPr>
              <p:cNvPr id="179" name="Google Shape;179;p5"/>
              <p:cNvSpPr txBox="1"/>
              <p:nvPr/>
            </p:nvSpPr>
            <p:spPr>
              <a:xfrm>
                <a:off x="2475" y="-82232"/>
                <a:ext cx="1845000" cy="92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0" name="Google Shape;180;p5"/>
            <p:cNvSpPr txBox="1"/>
            <p:nvPr/>
          </p:nvSpPr>
          <p:spPr>
            <a:xfrm>
              <a:off x="413928" y="116129"/>
              <a:ext cx="7451100" cy="25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78"/>
                <a:buFont typeface="Arial"/>
                <a:buNone/>
              </a:pPr>
              <a:r>
                <a:rPr b="1" i="0" lang="en-US" sz="3278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Develop an Ensemble learning based algorithm to identify SLD symptoms in kannada language.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5570817" y="857250"/>
            <a:ext cx="7146367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﻿Project Goals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6968878" y="3627039"/>
            <a:ext cx="4862664" cy="896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i="0" lang="en-US" sz="51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Second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281632" y="3627039"/>
            <a:ext cx="4973166" cy="896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i="0" lang="en-US" sz="51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First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5"/>
          <p:cNvGrpSpPr/>
          <p:nvPr/>
        </p:nvGrpSpPr>
        <p:grpSpPr>
          <a:xfrm>
            <a:off x="-75801" y="9096970"/>
            <a:ext cx="18363801" cy="1173361"/>
            <a:chOff x="0" y="-38100"/>
            <a:chExt cx="4836557" cy="309033"/>
          </a:xfrm>
        </p:grpSpPr>
        <p:sp>
          <p:nvSpPr>
            <p:cNvPr id="185" name="Google Shape;185;p5"/>
            <p:cNvSpPr/>
            <p:nvPr/>
          </p:nvSpPr>
          <p:spPr>
            <a:xfrm>
              <a:off x="0" y="0"/>
              <a:ext cx="4836557" cy="270933"/>
            </a:xfrm>
            <a:custGeom>
              <a:rect b="b" l="l" r="r" t="t"/>
              <a:pathLst>
                <a:path extrusionOk="0" h="270933" w="4836557">
                  <a:moveTo>
                    <a:pt x="0" y="0"/>
                  </a:moveTo>
                  <a:lnTo>
                    <a:pt x="4836557" y="0"/>
                  </a:lnTo>
                  <a:lnTo>
                    <a:pt x="4836557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EA990"/>
            </a:solidFill>
            <a:ln>
              <a:noFill/>
            </a:ln>
          </p:spPr>
        </p:sp>
        <p:sp>
          <p:nvSpPr>
            <p:cNvPr id="186" name="Google Shape;186;p5"/>
            <p:cNvSpPr txBox="1"/>
            <p:nvPr/>
          </p:nvSpPr>
          <p:spPr>
            <a:xfrm>
              <a:off x="0" y="-38100"/>
              <a:ext cx="4836557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5"/>
          <p:cNvSpPr/>
          <p:nvPr/>
        </p:nvSpPr>
        <p:spPr>
          <a:xfrm rot="8805075">
            <a:off x="15786389" y="-386560"/>
            <a:ext cx="2945823" cy="5143500"/>
          </a:xfrm>
          <a:custGeom>
            <a:rect b="b" l="l" r="r" t="t"/>
            <a:pathLst>
              <a:path extrusionOk="0" h="5143500" w="2945823">
                <a:moveTo>
                  <a:pt x="0" y="0"/>
                </a:moveTo>
                <a:lnTo>
                  <a:pt x="2945822" y="0"/>
                </a:lnTo>
                <a:lnTo>
                  <a:pt x="294582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5"/>
          <p:cNvSpPr/>
          <p:nvPr/>
        </p:nvSpPr>
        <p:spPr>
          <a:xfrm rot="2110889">
            <a:off x="24411" y="-253999"/>
            <a:ext cx="2945823" cy="5143500"/>
          </a:xfrm>
          <a:custGeom>
            <a:rect b="b" l="l" r="r" t="t"/>
            <a:pathLst>
              <a:path extrusionOk="0" h="5143500" w="2945823">
                <a:moveTo>
                  <a:pt x="0" y="0"/>
                </a:moveTo>
                <a:lnTo>
                  <a:pt x="2945823" y="0"/>
                </a:lnTo>
                <a:lnTo>
                  <a:pt x="294582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5"/>
          <p:cNvSpPr/>
          <p:nvPr/>
        </p:nvSpPr>
        <p:spPr>
          <a:xfrm>
            <a:off x="15536595" y="243294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1" y="0"/>
                </a:lnTo>
                <a:lnTo>
                  <a:pt x="2572841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0" name="Google Shape;190;p5"/>
          <p:cNvGrpSpPr/>
          <p:nvPr/>
        </p:nvGrpSpPr>
        <p:grpSpPr>
          <a:xfrm>
            <a:off x="12301987" y="4599291"/>
            <a:ext cx="5807449" cy="2923728"/>
            <a:chOff x="0" y="-159908"/>
            <a:chExt cx="7743265" cy="3898305"/>
          </a:xfrm>
        </p:grpSpPr>
        <p:grpSp>
          <p:nvGrpSpPr>
            <p:cNvPr id="191" name="Google Shape;191;p5"/>
            <p:cNvGrpSpPr/>
            <p:nvPr/>
          </p:nvGrpSpPr>
          <p:grpSpPr>
            <a:xfrm>
              <a:off x="0" y="-159908"/>
              <a:ext cx="7743265" cy="3898305"/>
              <a:chOff x="0" y="-38100"/>
              <a:chExt cx="1844929" cy="928820"/>
            </a:xfrm>
          </p:grpSpPr>
          <p:sp>
            <p:nvSpPr>
              <p:cNvPr id="192" name="Google Shape;192;p5"/>
              <p:cNvSpPr/>
              <p:nvPr/>
            </p:nvSpPr>
            <p:spPr>
              <a:xfrm>
                <a:off x="0" y="0"/>
                <a:ext cx="1844929" cy="890720"/>
              </a:xfrm>
              <a:custGeom>
                <a:rect b="b" l="l" r="r" t="t"/>
                <a:pathLst>
                  <a:path extrusionOk="0" h="890720" w="1844929">
                    <a:moveTo>
                      <a:pt x="0" y="0"/>
                    </a:moveTo>
                    <a:lnTo>
                      <a:pt x="1844929" y="0"/>
                    </a:lnTo>
                    <a:lnTo>
                      <a:pt x="1844929" y="890720"/>
                    </a:lnTo>
                    <a:lnTo>
                      <a:pt x="0" y="890720"/>
                    </a:lnTo>
                    <a:close/>
                  </a:path>
                </a:pathLst>
              </a:custGeom>
              <a:solidFill>
                <a:srgbClr val="DDA37F"/>
              </a:solidFill>
              <a:ln>
                <a:noFill/>
              </a:ln>
            </p:spPr>
          </p:sp>
          <p:sp>
            <p:nvSpPr>
              <p:cNvPr id="193" name="Google Shape;193;p5"/>
              <p:cNvSpPr txBox="1"/>
              <p:nvPr/>
            </p:nvSpPr>
            <p:spPr>
              <a:xfrm>
                <a:off x="0" y="-38100"/>
                <a:ext cx="1844929" cy="928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4" name="Google Shape;194;p5"/>
            <p:cNvSpPr txBox="1"/>
            <p:nvPr/>
          </p:nvSpPr>
          <p:spPr>
            <a:xfrm>
              <a:off x="203836" y="135389"/>
              <a:ext cx="7335600" cy="3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27"/>
                <a:buFont typeface="Arial"/>
                <a:buNone/>
              </a:pPr>
              <a:r>
                <a:rPr b="1" i="0" lang="en-US" sz="3227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 Improve the accuracy of diagnosis and tailor interventions to individual needs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5"/>
          <p:cNvSpPr txBox="1"/>
          <p:nvPr/>
        </p:nvSpPr>
        <p:spPr>
          <a:xfrm>
            <a:off x="12717183" y="3627039"/>
            <a:ext cx="4973166" cy="896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i="0" lang="en-US" sz="51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Third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673828" y="9153525"/>
            <a:ext cx="37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22D1C"/>
                </a:solidFill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6"/>
          <p:cNvGrpSpPr/>
          <p:nvPr/>
        </p:nvGrpSpPr>
        <p:grpSpPr>
          <a:xfrm>
            <a:off x="1028700" y="3981193"/>
            <a:ext cx="16230707" cy="5793591"/>
            <a:chOff x="0" y="-38100"/>
            <a:chExt cx="4274726" cy="1525874"/>
          </a:xfrm>
        </p:grpSpPr>
        <p:sp>
          <p:nvSpPr>
            <p:cNvPr id="202" name="Google Shape;202;p6"/>
            <p:cNvSpPr/>
            <p:nvPr/>
          </p:nvSpPr>
          <p:spPr>
            <a:xfrm>
              <a:off x="0" y="0"/>
              <a:ext cx="4274726" cy="1487774"/>
            </a:xfrm>
            <a:custGeom>
              <a:rect b="b" l="l" r="r" t="t"/>
              <a:pathLst>
                <a:path extrusionOk="0" h="1487774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487774"/>
                  </a:lnTo>
                  <a:lnTo>
                    <a:pt x="0" y="1487774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203" name="Google Shape;203;p6"/>
            <p:cNvSpPr txBox="1"/>
            <p:nvPr/>
          </p:nvSpPr>
          <p:spPr>
            <a:xfrm>
              <a:off x="0" y="-38100"/>
              <a:ext cx="4274726" cy="1525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6"/>
          <p:cNvSpPr/>
          <p:nvPr/>
        </p:nvSpPr>
        <p:spPr>
          <a:xfrm>
            <a:off x="15522192" y="92654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6"/>
          <p:cNvSpPr txBox="1"/>
          <p:nvPr/>
        </p:nvSpPr>
        <p:spPr>
          <a:xfrm>
            <a:off x="1328400" y="4431687"/>
            <a:ext cx="153102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The paper presents an automated system for detecting SLDs symptoms in primary school children based on their handwriting images.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522D1C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The system uses pre-processing and optical recognition methods to analyze the handwriting images and identify specific SLD symptoms.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522D1C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22D1C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rPr>
              <a:t>This Paper proposed automated detection system uses pattern recognition techniques to detect and extract features of written characters.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522D1C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448522" y="1785274"/>
            <a:ext cx="150738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“Automated Detection of SLD Symptoms Based on Handwriting Image for Primary School Children”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154805" y="54554"/>
            <a:ext cx="11998096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Base reference paper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663906" y="9153525"/>
            <a:ext cx="39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22D1C"/>
                </a:solidFill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1"/>
          <p:cNvGrpSpPr/>
          <p:nvPr/>
        </p:nvGrpSpPr>
        <p:grpSpPr>
          <a:xfrm>
            <a:off x="3240698" y="2611991"/>
            <a:ext cx="10990807" cy="7129373"/>
            <a:chOff x="0" y="-47625"/>
            <a:chExt cx="2894698" cy="1877695"/>
          </a:xfrm>
        </p:grpSpPr>
        <p:sp>
          <p:nvSpPr>
            <p:cNvPr id="215" name="Google Shape;215;p11"/>
            <p:cNvSpPr/>
            <p:nvPr/>
          </p:nvSpPr>
          <p:spPr>
            <a:xfrm>
              <a:off x="0" y="0"/>
              <a:ext cx="2894698" cy="1830070"/>
            </a:xfrm>
            <a:custGeom>
              <a:rect b="b" l="l" r="r" t="t"/>
              <a:pathLst>
                <a:path extrusionOk="0" h="1830070" w="2894698">
                  <a:moveTo>
                    <a:pt x="0" y="0"/>
                  </a:moveTo>
                  <a:lnTo>
                    <a:pt x="2894698" y="0"/>
                  </a:lnTo>
                  <a:lnTo>
                    <a:pt x="2894698" y="1830070"/>
                  </a:lnTo>
                  <a:lnTo>
                    <a:pt x="0" y="1830070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216" name="Google Shape;216;p11"/>
            <p:cNvSpPr txBox="1"/>
            <p:nvPr/>
          </p:nvSpPr>
          <p:spPr>
            <a:xfrm>
              <a:off x="0" y="-47625"/>
              <a:ext cx="2894698" cy="18776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99"/>
                <a:buFont typeface="Arial"/>
                <a:buNone/>
              </a:pPr>
              <a:r>
                <a:rPr b="0" i="0" lang="en-US" sz="2699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Literature Survey -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99"/>
                <a:buFont typeface="Arial"/>
                <a:buNone/>
              </a:pPr>
              <a:r>
                <a:t/>
              </a:r>
              <a:endParaRPr b="0" i="0" sz="26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sp>
        <p:nvSpPr>
          <p:cNvPr id="217" name="Google Shape;217;p11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1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1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1"/>
          <p:cNvSpPr txBox="1"/>
          <p:nvPr/>
        </p:nvSpPr>
        <p:spPr>
          <a:xfrm>
            <a:off x="2753817" y="212725"/>
            <a:ext cx="11477688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Literature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2753817" y="1673225"/>
            <a:ext cx="11964802" cy="8326252"/>
          </a:xfrm>
          <a:custGeom>
            <a:rect b="b" l="l" r="r" t="t"/>
            <a:pathLst>
              <a:path extrusionOk="0" h="8326252" w="11964802">
                <a:moveTo>
                  <a:pt x="0" y="0"/>
                </a:moveTo>
                <a:lnTo>
                  <a:pt x="11964802" y="0"/>
                </a:lnTo>
                <a:lnTo>
                  <a:pt x="11964802" y="8326253"/>
                </a:lnTo>
                <a:lnTo>
                  <a:pt x="0" y="8326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1"/>
          <p:cNvSpPr txBox="1"/>
          <p:nvPr/>
        </p:nvSpPr>
        <p:spPr>
          <a:xfrm>
            <a:off x="656431" y="9153525"/>
            <a:ext cx="410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EAD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2"/>
          <p:cNvGrpSpPr/>
          <p:nvPr/>
        </p:nvGrpSpPr>
        <p:grpSpPr>
          <a:xfrm>
            <a:off x="3240698" y="2611991"/>
            <a:ext cx="10990807" cy="7129373"/>
            <a:chOff x="0" y="-47625"/>
            <a:chExt cx="2894698" cy="1877695"/>
          </a:xfrm>
        </p:grpSpPr>
        <p:sp>
          <p:nvSpPr>
            <p:cNvPr id="229" name="Google Shape;229;p12"/>
            <p:cNvSpPr/>
            <p:nvPr/>
          </p:nvSpPr>
          <p:spPr>
            <a:xfrm>
              <a:off x="0" y="0"/>
              <a:ext cx="2894698" cy="1830070"/>
            </a:xfrm>
            <a:custGeom>
              <a:rect b="b" l="l" r="r" t="t"/>
              <a:pathLst>
                <a:path extrusionOk="0" h="1830070" w="2894698">
                  <a:moveTo>
                    <a:pt x="0" y="0"/>
                  </a:moveTo>
                  <a:lnTo>
                    <a:pt x="2894698" y="0"/>
                  </a:lnTo>
                  <a:lnTo>
                    <a:pt x="2894698" y="1830070"/>
                  </a:lnTo>
                  <a:lnTo>
                    <a:pt x="0" y="1830070"/>
                  </a:lnTo>
                  <a:close/>
                </a:path>
              </a:pathLst>
            </a:custGeom>
            <a:solidFill>
              <a:srgbClr val="DDA37F"/>
            </a:solidFill>
            <a:ln>
              <a:noFill/>
            </a:ln>
          </p:spPr>
        </p:sp>
        <p:sp>
          <p:nvSpPr>
            <p:cNvPr id="230" name="Google Shape;230;p12"/>
            <p:cNvSpPr txBox="1"/>
            <p:nvPr/>
          </p:nvSpPr>
          <p:spPr>
            <a:xfrm>
              <a:off x="0" y="-47625"/>
              <a:ext cx="2894698" cy="18776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99"/>
                <a:buFont typeface="Arial"/>
                <a:buNone/>
              </a:pPr>
              <a:r>
                <a:rPr b="0" i="0" lang="en-US" sz="2699" u="none" cap="none" strike="noStrike">
                  <a:solidFill>
                    <a:srgbClr val="522D1C"/>
                  </a:solidFill>
                  <a:latin typeface="Alegreya"/>
                  <a:ea typeface="Alegreya"/>
                  <a:cs typeface="Alegreya"/>
                  <a:sym typeface="Alegreya"/>
                </a:rPr>
                <a:t>Literature Survey -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99"/>
                <a:buFont typeface="Arial"/>
                <a:buNone/>
              </a:pPr>
              <a:r>
                <a:t/>
              </a:r>
              <a:endParaRPr b="0" i="0" sz="2699" u="none" cap="none" strike="noStrike">
                <a:solidFill>
                  <a:srgbClr val="522D1C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sp>
        <p:nvSpPr>
          <p:cNvPr id="231" name="Google Shape;231;p12"/>
          <p:cNvSpPr/>
          <p:nvPr/>
        </p:nvSpPr>
        <p:spPr>
          <a:xfrm rot="-1270096">
            <a:off x="16443070" y="5653858"/>
            <a:ext cx="1923138" cy="4965849"/>
          </a:xfrm>
          <a:custGeom>
            <a:rect b="b" l="l" r="r" t="t"/>
            <a:pathLst>
              <a:path extrusionOk="0" h="4965849" w="1923138">
                <a:moveTo>
                  <a:pt x="0" y="0"/>
                </a:moveTo>
                <a:lnTo>
                  <a:pt x="1923138" y="0"/>
                </a:lnTo>
                <a:lnTo>
                  <a:pt x="1923138" y="4965850"/>
                </a:lnTo>
                <a:lnTo>
                  <a:pt x="0" y="4965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2"/>
          <p:cNvSpPr/>
          <p:nvPr/>
        </p:nvSpPr>
        <p:spPr>
          <a:xfrm rot="9426325">
            <a:off x="289410" y="-235740"/>
            <a:ext cx="1478580" cy="3817930"/>
          </a:xfrm>
          <a:custGeom>
            <a:rect b="b" l="l" r="r" t="t"/>
            <a:pathLst>
              <a:path extrusionOk="0" h="3817930" w="1478580">
                <a:moveTo>
                  <a:pt x="0" y="0"/>
                </a:moveTo>
                <a:lnTo>
                  <a:pt x="1478580" y="0"/>
                </a:lnTo>
                <a:lnTo>
                  <a:pt x="1478580" y="3817930"/>
                </a:lnTo>
                <a:lnTo>
                  <a:pt x="0" y="381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12"/>
          <p:cNvSpPr/>
          <p:nvPr/>
        </p:nvSpPr>
        <p:spPr>
          <a:xfrm>
            <a:off x="15611348" y="115947"/>
            <a:ext cx="2572840" cy="2543520"/>
          </a:xfrm>
          <a:custGeom>
            <a:rect b="b" l="l" r="r" t="t"/>
            <a:pathLst>
              <a:path extrusionOk="0" h="2543520" w="2572840">
                <a:moveTo>
                  <a:pt x="0" y="0"/>
                </a:moveTo>
                <a:lnTo>
                  <a:pt x="2572840" y="0"/>
                </a:lnTo>
                <a:lnTo>
                  <a:pt x="2572840" y="2543520"/>
                </a:lnTo>
                <a:lnTo>
                  <a:pt x="0" y="2543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2"/>
          <p:cNvSpPr/>
          <p:nvPr/>
        </p:nvSpPr>
        <p:spPr>
          <a:xfrm>
            <a:off x="2374343" y="1796178"/>
            <a:ext cx="12723516" cy="8218769"/>
          </a:xfrm>
          <a:custGeom>
            <a:rect b="b" l="l" r="r" t="t"/>
            <a:pathLst>
              <a:path extrusionOk="0" h="8218769" w="12723516">
                <a:moveTo>
                  <a:pt x="0" y="0"/>
                </a:moveTo>
                <a:lnTo>
                  <a:pt x="12723517" y="0"/>
                </a:lnTo>
                <a:lnTo>
                  <a:pt x="12723517" y="8218769"/>
                </a:lnTo>
                <a:lnTo>
                  <a:pt x="0" y="821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12"/>
          <p:cNvSpPr txBox="1"/>
          <p:nvPr/>
        </p:nvSpPr>
        <p:spPr>
          <a:xfrm>
            <a:off x="2753817" y="212725"/>
            <a:ext cx="11477688" cy="14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b="1" i="0" lang="en-US" sz="8499" u="none" cap="none" strike="noStrike">
                <a:solidFill>
                  <a:srgbClr val="522D1C"/>
                </a:solidFill>
                <a:latin typeface="Alice"/>
                <a:ea typeface="Alice"/>
                <a:cs typeface="Alice"/>
                <a:sym typeface="Alice"/>
              </a:rPr>
              <a:t>Literature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472546" y="9153525"/>
            <a:ext cx="77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22D1C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